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8"/>
  </p:notesMasterIdLst>
  <p:sldIdLst>
    <p:sldId id="256" r:id="rId2"/>
    <p:sldId id="280" r:id="rId3"/>
    <p:sldId id="282" r:id="rId4"/>
    <p:sldId id="283" r:id="rId5"/>
    <p:sldId id="258" r:id="rId6"/>
    <p:sldId id="265" r:id="rId7"/>
    <p:sldId id="261" r:id="rId8"/>
    <p:sldId id="266" r:id="rId9"/>
    <p:sldId id="270" r:id="rId10"/>
    <p:sldId id="267" r:id="rId11"/>
    <p:sldId id="275" r:id="rId12"/>
    <p:sldId id="268" r:id="rId13"/>
    <p:sldId id="284" r:id="rId14"/>
    <p:sldId id="289" r:id="rId15"/>
    <p:sldId id="292" r:id="rId16"/>
    <p:sldId id="290" r:id="rId17"/>
    <p:sldId id="271" r:id="rId18"/>
    <p:sldId id="272" r:id="rId19"/>
    <p:sldId id="273" r:id="rId20"/>
    <p:sldId id="286" r:id="rId21"/>
    <p:sldId id="287" r:id="rId22"/>
    <p:sldId id="288" r:id="rId23"/>
    <p:sldId id="293" r:id="rId24"/>
    <p:sldId id="294" r:id="rId25"/>
    <p:sldId id="295" r:id="rId26"/>
    <p:sldId id="274" r:id="rId27"/>
    <p:sldId id="276" r:id="rId28"/>
    <p:sldId id="281" r:id="rId29"/>
    <p:sldId id="277" r:id="rId30"/>
    <p:sldId id="278" r:id="rId31"/>
    <p:sldId id="279" r:id="rId32"/>
    <p:sldId id="291" r:id="rId33"/>
    <p:sldId id="296" r:id="rId34"/>
    <p:sldId id="297" r:id="rId35"/>
    <p:sldId id="298" r:id="rId36"/>
    <p:sldId id="29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>
        <p:scale>
          <a:sx n="62" d="100"/>
          <a:sy n="62" d="100"/>
        </p:scale>
        <p:origin x="-2021" y="-52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22865-B0C5-48C2-912F-173F97800480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844F9-CBE4-4833-B2DD-03A3EDC3A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2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844F9-CBE4-4833-B2DD-03A3EDC3A3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60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CS" smtClean="0"/>
              <a:t>Kliknite i uredite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CS" smtClean="0"/>
              <a:t>Kliknite na ikonu i dodajte sliku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1209E31-E21B-4C60-B453-49826CD8ABCC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69F8F9-255C-43E9-9CA8-F8D15658E1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Запаљенске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болести црева са оралним манифестацијама 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–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фармакотерапијски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приступ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-</a:t>
            </a:r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47664" y="5445224"/>
            <a:ext cx="6400800" cy="1473200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ИНТЕРПРОФЕСИОНАЛНО ОБРАЗОВАЊЕ</a:t>
            </a:r>
          </a:p>
          <a:p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2023/2024</a:t>
            </a:r>
          </a:p>
          <a:p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Асс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. др Наташа Мијаиловић</a:t>
            </a:r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908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79512" y="908720"/>
            <a:ext cx="8568952" cy="5760640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користе се за </a:t>
            </a:r>
            <a:r>
              <a:rPr lang="ru-RU" sz="2200" b="1" dirty="0">
                <a:solidFill>
                  <a:schemeClr val="tx1"/>
                </a:solidFill>
                <a:latin typeface="Book Antiqua" pitchFamily="18" charset="0"/>
              </a:rPr>
              <a:t>акутне нападе већине облика </a:t>
            </a:r>
            <a:r>
              <a:rPr lang="ru-RU" sz="2200" b="1" dirty="0" smtClean="0">
                <a:solidFill>
                  <a:schemeClr val="tx1"/>
                </a:solidFill>
                <a:latin typeface="Book Antiqua" pitchFamily="18" charset="0"/>
              </a:rPr>
              <a:t>запаљенских цревних болести 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када се примена аминосалицилата није показала ефикасном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примењенују се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у ударним 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дозама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нису погодни за дуготрајну примену</a:t>
            </a:r>
            <a:endParaRPr lang="sr-Latn-RS" sz="22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Најчешће се примењују: </a:t>
            </a:r>
            <a:r>
              <a:rPr lang="sr-Cyrl-RS" sz="2200" b="1" dirty="0" err="1" smtClean="0">
                <a:solidFill>
                  <a:schemeClr val="tx1"/>
                </a:solidFill>
                <a:latin typeface="Book Antiqua" pitchFamily="18" charset="0"/>
              </a:rPr>
              <a:t>преднизолон</a:t>
            </a:r>
            <a:r>
              <a:rPr lang="sr-Cyrl-RS" sz="2200" b="1" dirty="0" smtClean="0">
                <a:solidFill>
                  <a:schemeClr val="tx1"/>
                </a:solidFill>
                <a:latin typeface="Book Antiqua" pitchFamily="18" charset="0"/>
              </a:rPr>
              <a:t>, </a:t>
            </a:r>
            <a:r>
              <a:rPr lang="sr-Cyrl-RS" sz="2200" b="1" dirty="0" err="1" smtClean="0">
                <a:solidFill>
                  <a:schemeClr val="tx1"/>
                </a:solidFill>
                <a:latin typeface="Book Antiqua" pitchFamily="18" charset="0"/>
              </a:rPr>
              <a:t>метилпреднизолон</a:t>
            </a:r>
            <a:r>
              <a:rPr lang="sr-Cyrl-RS" sz="2200" b="1" dirty="0" smtClean="0">
                <a:solidFill>
                  <a:schemeClr val="tx1"/>
                </a:solidFill>
                <a:latin typeface="Book Antiqua" pitchFamily="18" charset="0"/>
              </a:rPr>
              <a:t>, </a:t>
            </a:r>
            <a:r>
              <a:rPr lang="sr-Cyrl-RS" sz="2200" b="1" dirty="0" err="1" smtClean="0">
                <a:solidFill>
                  <a:schemeClr val="tx1"/>
                </a:solidFill>
                <a:latin typeface="Book Antiqua" pitchFamily="18" charset="0"/>
              </a:rPr>
              <a:t>хидрокортизон</a:t>
            </a:r>
            <a:r>
              <a:rPr lang="sr-Cyrl-RS" sz="2200" b="1" dirty="0" smtClean="0">
                <a:solidFill>
                  <a:schemeClr val="tx1"/>
                </a:solidFill>
                <a:latin typeface="Book Antiqua" pitchFamily="18" charset="0"/>
              </a:rPr>
              <a:t>, </a:t>
            </a:r>
            <a:r>
              <a:rPr lang="sr-Cyrl-RS" sz="2200" b="1" dirty="0" err="1" smtClean="0">
                <a:solidFill>
                  <a:schemeClr val="tx1"/>
                </a:solidFill>
                <a:latin typeface="Book Antiqua" pitchFamily="18" charset="0"/>
              </a:rPr>
              <a:t>будесонид</a:t>
            </a:r>
            <a:r>
              <a:rPr lang="sr-Cyrl-RS" sz="22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  <a:p>
            <a:r>
              <a:rPr lang="ru-RU" sz="2200" b="1" dirty="0" smtClean="0">
                <a:solidFill>
                  <a:schemeClr val="tx1"/>
                </a:solidFill>
                <a:latin typeface="Book Antiqua" pitchFamily="18" charset="0"/>
              </a:rPr>
              <a:t>хидрокортизон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или </a:t>
            </a:r>
            <a:r>
              <a:rPr lang="ru-RU" sz="2200" b="1" dirty="0">
                <a:solidFill>
                  <a:schemeClr val="tx1"/>
                </a:solidFill>
                <a:latin typeface="Book Antiqua" pitchFamily="18" charset="0"/>
              </a:rPr>
              <a:t>метилпреднизолон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Book Antiqua" pitchFamily="18" charset="0"/>
              </a:rPr>
              <a:t>интравенски 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се корист</a:t>
            </a:r>
            <a:r>
              <a:rPr lang="en-US" sz="2200" dirty="0" smtClean="0">
                <a:solidFill>
                  <a:schemeClr val="tx1"/>
                </a:solidFill>
                <a:latin typeface="Book Antiqua" pitchFamily="18" charset="0"/>
              </a:rPr>
              <a:t>e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за </a:t>
            </a:r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лечење 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тежих облика болести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Book Antiqua" pitchFamily="18" charset="0"/>
              </a:rPr>
              <a:t>орални </a:t>
            </a:r>
            <a:r>
              <a:rPr lang="ru-RU" sz="2200" b="1" dirty="0">
                <a:solidFill>
                  <a:schemeClr val="tx1"/>
                </a:solidFill>
                <a:latin typeface="Book Antiqua" pitchFamily="18" charset="0"/>
              </a:rPr>
              <a:t>преднизон или преднизолон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се могу користити за 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лечење умерених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до 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тешких облика болест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и</a:t>
            </a:r>
            <a:endParaRPr lang="ru-RU" sz="22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л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ечење траје све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док симптоми не нестану (обично 7 до 28 дана), а затим се смањује недељно на 20 </a:t>
            </a:r>
            <a:r>
              <a:rPr lang="sr-Latn-RS" sz="2200" dirty="0" err="1" smtClean="0">
                <a:solidFill>
                  <a:schemeClr val="tx1"/>
                </a:solidFill>
                <a:latin typeface="Book Antiqua" pitchFamily="18" charset="0"/>
              </a:rPr>
              <a:t>mg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једном дневно. </a:t>
            </a:r>
            <a:endParaRPr lang="ru-RU" sz="22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д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оза се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затим даље смањује за 2,5 до 5 </a:t>
            </a:r>
            <a:r>
              <a:rPr lang="sr-Latn-RS" sz="2200" dirty="0" err="1" smtClean="0">
                <a:solidFill>
                  <a:schemeClr val="tx1"/>
                </a:solidFill>
                <a:latin typeface="Book Antiqua" pitchFamily="18" charset="0"/>
              </a:rPr>
              <a:t>mg</a:t>
            </a:r>
            <a:r>
              <a:rPr lang="ru-RU" sz="22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Book Antiqua" pitchFamily="18" charset="0"/>
              </a:rPr>
              <a:t>недељно у зависности од клиничког одговора, док се уводи терапија одржавања са 5-АСА или имуномодулаторима. </a:t>
            </a:r>
            <a:endParaRPr lang="ru-RU" sz="22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97552" cy="864096"/>
          </a:xfrm>
        </p:spPr>
        <p:txBody>
          <a:bodyPr>
            <a:normAutofit/>
          </a:bodyPr>
          <a:lstStyle/>
          <a:p>
            <a:r>
              <a:rPr lang="sr-Cyrl-RS" sz="2800" b="1" dirty="0" err="1" smtClean="0">
                <a:solidFill>
                  <a:schemeClr val="tx1"/>
                </a:solidFill>
                <a:latin typeface="Book Antiqua" pitchFamily="18" charset="0"/>
              </a:rPr>
              <a:t>Кортикостероиди</a:t>
            </a:r>
            <a:endParaRPr lang="en-US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432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23528" y="1628800"/>
            <a:ext cx="8280919" cy="4752528"/>
          </a:xfrm>
        </p:spPr>
        <p:txBody>
          <a:bodyPr>
            <a:normAutofit/>
          </a:bodyPr>
          <a:lstStyle/>
          <a:p>
            <a:r>
              <a:rPr lang="ru-RU" b="1" dirty="0">
                <a:latin typeface="Book Antiqua" pitchFamily="18" charset="0"/>
              </a:rPr>
              <a:t>Нежељени ефекти </a:t>
            </a:r>
            <a:r>
              <a:rPr lang="ru-RU" dirty="0">
                <a:latin typeface="Book Antiqua" pitchFamily="18" charset="0"/>
              </a:rPr>
              <a:t>примене  кортикостероида у високим дозама: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хипергликемија</a:t>
            </a:r>
            <a:r>
              <a:rPr lang="ru-RU" dirty="0">
                <a:latin typeface="Book Antiqua" pitchFamily="18" charset="0"/>
              </a:rPr>
              <a:t>, хипертензија, несаница, хиперактивност и акутне психотичне епизоде.</a:t>
            </a:r>
          </a:p>
          <a:p>
            <a:r>
              <a:rPr lang="ru-RU" sz="2000" dirty="0">
                <a:latin typeface="Book Antiqua" pitchFamily="18" charset="0"/>
              </a:rPr>
              <a:t>хидрокортизонски клистир или пена се могу користити за проктитис и обољење левог црева; раствор за клистир се даје једном дневно или два пута дневно. Третман, ако је ефикасан, треба наставити свакодневно око 2 до 4 недеље, затим сваки други дан током 1 до 2 недеље, а затим постепено прекинути током 1 до 2 недеље.</a:t>
            </a: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490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51520" y="764704"/>
            <a:ext cx="8424935" cy="6097633"/>
          </a:xfrm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ru-RU" sz="2000" b="1" dirty="0" smtClean="0">
                <a:solidFill>
                  <a:schemeClr val="tx1"/>
                </a:solidFill>
                <a:latin typeface="Book Antiqua" pitchFamily="18" charset="0"/>
              </a:rPr>
              <a:t>Будесонид</a:t>
            </a:r>
            <a:r>
              <a:rPr lang="ru-RU" sz="2000" dirty="0" smtClean="0">
                <a:solidFill>
                  <a:srgbClr val="94C600">
                    <a:lumMod val="50000"/>
                  </a:srgbClr>
                </a:solidFill>
                <a:latin typeface="Book Antiqua" pitchFamily="18" charset="0"/>
              </a:rPr>
              <a:t> </a:t>
            </a:r>
          </a:p>
          <a:p>
            <a:pPr lvl="0">
              <a:buClr>
                <a:srgbClr val="94C600"/>
              </a:buClr>
            </a:pP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кортикостероид </a:t>
            </a:r>
            <a:r>
              <a:rPr lang="ru-RU" sz="2000" dirty="0">
                <a:solidFill>
                  <a:schemeClr val="tx1"/>
                </a:solidFill>
                <a:latin typeface="Book Antiqua" pitchFamily="18" charset="0"/>
              </a:rPr>
              <a:t>са високим (&gt; 90%) метаболизмом првог проласка кроз јетру; 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стога, орална примена може имати значајан ефекат на болести гастроинтестиналног тракта ( минималну супресију надбубрежне жлезде и самим тим мање системских нежељених ефеката)</a:t>
            </a:r>
            <a:endParaRPr lang="en-US" sz="2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lvl="0">
              <a:buClr>
                <a:srgbClr val="94C600"/>
              </a:buClr>
            </a:pPr>
            <a:endParaRPr lang="ru-RU" sz="2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lvl="0">
              <a:buClr>
                <a:srgbClr val="94C600"/>
              </a:buClr>
            </a:pPr>
            <a:r>
              <a:rPr lang="ru-RU" sz="2000" dirty="0">
                <a:solidFill>
                  <a:schemeClr val="tx1"/>
                </a:solidFill>
                <a:latin typeface="Book Antiqua" pitchFamily="18" charset="0"/>
              </a:rPr>
              <a:t>о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рални будесонид </a:t>
            </a:r>
            <a:r>
              <a:rPr lang="ru-RU" sz="2000" dirty="0">
                <a:solidFill>
                  <a:schemeClr val="tx1"/>
                </a:solidFill>
                <a:latin typeface="Book Antiqua" pitchFamily="18" charset="0"/>
              </a:rPr>
              <a:t>има мање нежељених ефеката од преднизолона, али није 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толико ефикасан </a:t>
            </a:r>
            <a:r>
              <a:rPr lang="ru-RU" sz="2000" dirty="0">
                <a:solidFill>
                  <a:schemeClr val="tx1"/>
                </a:solidFill>
                <a:latin typeface="Book Antiqua" pitchFamily="18" charset="0"/>
              </a:rPr>
              <a:t>и обично се користи за 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лакше облике болести</a:t>
            </a:r>
            <a:endParaRPr lang="en-US" sz="2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0" lvl="0" indent="0">
              <a:buClr>
                <a:srgbClr val="94C600"/>
              </a:buClr>
              <a:buNone/>
            </a:pPr>
            <a:endParaRPr lang="ru-RU" sz="2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lvl="0">
              <a:buClr>
                <a:srgbClr val="94C600"/>
              </a:buClr>
            </a:pPr>
            <a:r>
              <a:rPr lang="ru-RU" sz="2000" dirty="0">
                <a:solidFill>
                  <a:schemeClr val="tx1"/>
                </a:solidFill>
                <a:latin typeface="Book Antiqua" pitchFamily="18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вим пацијентима који су започели терапију кортикостероидима (укључујући будесонид) треба давати орално витамин Д 400 до 800 јединица/дан и калцијум 1200 </a:t>
            </a:r>
            <a:r>
              <a:rPr lang="sr-Latn-RS" sz="2000" dirty="0" err="1" smtClean="0">
                <a:solidFill>
                  <a:schemeClr val="tx1"/>
                </a:solidFill>
                <a:latin typeface="Book Antiqua" pitchFamily="18" charset="0"/>
              </a:rPr>
              <a:t>mg</a:t>
            </a:r>
            <a:r>
              <a:rPr lang="sr-Latn-RS" sz="20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/дан</a:t>
            </a:r>
            <a:endParaRPr lang="en-US" sz="2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lvl="0">
              <a:buClr>
                <a:srgbClr val="94C600"/>
              </a:buClr>
            </a:pPr>
            <a:endParaRPr lang="ru-RU" sz="2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lvl="0">
              <a:buClr>
                <a:srgbClr val="94C600"/>
              </a:buClr>
            </a:pPr>
            <a:r>
              <a:rPr lang="ru-RU" sz="2000" dirty="0">
                <a:solidFill>
                  <a:schemeClr val="tx1"/>
                </a:solidFill>
                <a:latin typeface="Book Antiqua" pitchFamily="18" charset="0"/>
              </a:rPr>
              <a:t>к</a:t>
            </a:r>
            <a:r>
              <a:rPr lang="ru-RU" sz="2000" dirty="0" smtClean="0">
                <a:solidFill>
                  <a:schemeClr val="tx1"/>
                </a:solidFill>
                <a:latin typeface="Book Antiqua" pitchFamily="18" charset="0"/>
              </a:rPr>
              <a:t>ортикостероиде треба примењивати са опрезом код пацијената са хроничним обољењем јетре укључујући цирозу јер биолошка расположивост и клинички ефекти могу бити</a:t>
            </a:r>
            <a:r>
              <a:rPr lang="sr-Latn-RS" sz="20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Cyrl-RS" sz="2000" dirty="0" smtClean="0">
                <a:solidFill>
                  <a:schemeClr val="tx1"/>
                </a:solidFill>
                <a:latin typeface="Book Antiqua" pitchFamily="18" charset="0"/>
              </a:rPr>
              <a:t>појачани</a:t>
            </a:r>
            <a:endParaRPr lang="en-US" sz="20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15200" cy="642400"/>
          </a:xfrm>
        </p:spPr>
        <p:txBody>
          <a:bodyPr>
            <a:normAutofit/>
          </a:bodyPr>
          <a:lstStyle/>
          <a:p>
            <a:r>
              <a:rPr lang="sr-Cyrl-RS" sz="2800" b="1" dirty="0" err="1">
                <a:solidFill>
                  <a:prstClr val="black"/>
                </a:solidFill>
                <a:latin typeface="Book Antiqua" pitchFamily="18" charset="0"/>
              </a:rPr>
              <a:t>Кортикостероиди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475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1196752"/>
            <a:ext cx="8640959" cy="5400600"/>
          </a:xfrm>
        </p:spPr>
        <p:txBody>
          <a:bodyPr>
            <a:normAutofit/>
          </a:bodyPr>
          <a:lstStyle/>
          <a:p>
            <a:r>
              <a:rPr lang="ru-RU" dirty="0">
                <a:latin typeface="Book Antiqua" pitchFamily="18" charset="0"/>
              </a:rPr>
              <a:t>Антиметаболити </a:t>
            </a:r>
            <a:r>
              <a:rPr lang="ru-RU" b="1" dirty="0">
                <a:latin typeface="Book Antiqua" pitchFamily="18" charset="0"/>
              </a:rPr>
              <a:t>азатиоприн, 6-меркаптопурин и метотрексат </a:t>
            </a:r>
            <a:r>
              <a:rPr lang="ru-RU" dirty="0">
                <a:latin typeface="Book Antiqua" pitchFamily="18" charset="0"/>
              </a:rPr>
              <a:t>се такође користе у комбинованој терапији са биолошким </a:t>
            </a:r>
            <a:r>
              <a:rPr lang="ru-RU" dirty="0" smtClean="0">
                <a:latin typeface="Book Antiqua" pitchFamily="18" charset="0"/>
              </a:rPr>
              <a:t>агенсима у одржавању ремисије </a:t>
            </a:r>
            <a:endParaRPr lang="ru-RU" dirty="0"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Book Antiqua" pitchFamily="18" charset="0"/>
              </a:rPr>
              <a:t>Азатиоприн и 6-меркаптопурин</a:t>
            </a:r>
          </a:p>
          <a:p>
            <a:r>
              <a:rPr lang="ru-RU" dirty="0" smtClean="0">
                <a:latin typeface="Book Antiqua" pitchFamily="18" charset="0"/>
              </a:rPr>
              <a:t>Овим </a:t>
            </a:r>
            <a:r>
              <a:rPr lang="ru-RU" dirty="0">
                <a:latin typeface="Book Antiqua" pitchFamily="18" charset="0"/>
              </a:rPr>
              <a:t>лековима је често потребно 1 до 3 месеца да би произвели </a:t>
            </a:r>
            <a:r>
              <a:rPr lang="ru-RU" dirty="0" smtClean="0">
                <a:latin typeface="Book Antiqua" pitchFamily="18" charset="0"/>
              </a:rPr>
              <a:t>клинички ефекат.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Дозирање </a:t>
            </a:r>
            <a:r>
              <a:rPr lang="ru-RU" dirty="0">
                <a:latin typeface="Book Antiqua" pitchFamily="18" charset="0"/>
              </a:rPr>
              <a:t>варира у зависности од индивидуалног метаболизма</a:t>
            </a:r>
            <a:r>
              <a:rPr lang="ru-RU" dirty="0" smtClean="0">
                <a:latin typeface="Book Antiqua" pitchFamily="18" charset="0"/>
              </a:rPr>
              <a:t>.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Дозу </a:t>
            </a:r>
            <a:r>
              <a:rPr lang="ru-RU" dirty="0">
                <a:latin typeface="Book Antiqua" pitchFamily="18" charset="0"/>
              </a:rPr>
              <a:t>азатиоприна или 6-меркаптопурина треба смањити за 50% и прилагодити у складу с тим на основу клиничког одговора и хематолошког праћења код пацијената који су средњи метаболизатори</a:t>
            </a:r>
            <a:r>
              <a:rPr lang="ru-RU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endParaRPr lang="ru-RU" dirty="0">
              <a:latin typeface="Book Antiqua" pitchFamily="18" charset="0"/>
            </a:endParaRPr>
          </a:p>
          <a:p>
            <a:pPr marL="0" indent="0">
              <a:buNone/>
            </a:pPr>
            <a:endParaRPr lang="ru-RU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683568" y="338328"/>
            <a:ext cx="8003232" cy="714408"/>
          </a:xfrm>
        </p:spPr>
        <p:txBody>
          <a:bodyPr>
            <a:normAutofit/>
          </a:bodyPr>
          <a:lstStyle/>
          <a:p>
            <a:r>
              <a:rPr lang="sr-Cyrl-RS" sz="2800" b="1" dirty="0" err="1" smtClean="0">
                <a:solidFill>
                  <a:schemeClr val="tx1"/>
                </a:solidFill>
                <a:latin typeface="Book Antiqua" pitchFamily="18" charset="0"/>
              </a:rPr>
              <a:t>Имуномодулатори</a:t>
            </a:r>
            <a:r>
              <a:rPr lang="sr-Cyrl-RS" sz="28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endParaRPr lang="en-US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5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47260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Book Antiqua" pitchFamily="18" charset="0"/>
              </a:rPr>
              <a:t>Imuran®, 50 mg</a:t>
            </a:r>
            <a:r>
              <a:rPr lang="en-US" dirty="0">
                <a:latin typeface="Book Antiqua" pitchFamily="18" charset="0"/>
              </a:rPr>
              <a:t>,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>
                <a:latin typeface="Book Antiqua" pitchFamily="18" charset="0"/>
              </a:rPr>
              <a:t>филм таблете </a:t>
            </a:r>
            <a:r>
              <a:rPr lang="sr-Cyrl-RS" dirty="0" err="1" smtClean="0">
                <a:latin typeface="Book Antiqua" pitchFamily="18" charset="0"/>
              </a:rPr>
              <a:t>азатиоприн</a:t>
            </a:r>
            <a:endParaRPr lang="sr-Cyrl-R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лек </a:t>
            </a:r>
            <a:r>
              <a:rPr lang="ru-RU" dirty="0">
                <a:latin typeface="Book Antiqua" pitchFamily="18" charset="0"/>
              </a:rPr>
              <a:t>Имуран садржи активну супстанцу </a:t>
            </a:r>
            <a:r>
              <a:rPr lang="ru-RU" dirty="0" smtClean="0">
                <a:latin typeface="Book Antiqua" pitchFamily="18" charset="0"/>
              </a:rPr>
              <a:t>азатиоприн, припада </a:t>
            </a:r>
            <a:r>
              <a:rPr lang="ru-RU" dirty="0">
                <a:latin typeface="Book Antiqua" pitchFamily="18" charset="0"/>
              </a:rPr>
              <a:t>групи лекова који се </a:t>
            </a:r>
            <a:r>
              <a:rPr lang="ru-RU" dirty="0" smtClean="0">
                <a:latin typeface="Book Antiqua" pitchFamily="18" charset="0"/>
              </a:rPr>
              <a:t>називају </a:t>
            </a:r>
            <a:r>
              <a:rPr lang="ru-RU" b="1" dirty="0" smtClean="0">
                <a:latin typeface="Book Antiqua" pitchFamily="18" charset="0"/>
              </a:rPr>
              <a:t>имуносупресиви</a:t>
            </a:r>
            <a:r>
              <a:rPr lang="ru-RU" dirty="0" smtClean="0">
                <a:latin typeface="Book Antiqua" pitchFamily="18" charset="0"/>
              </a:rPr>
              <a:t>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д</a:t>
            </a:r>
            <a:r>
              <a:rPr lang="ru-RU" dirty="0" smtClean="0">
                <a:latin typeface="Book Antiqua" pitchFamily="18" charset="0"/>
              </a:rPr>
              <a:t>озирање: индивидуално, у зависности од тежине стања,</a:t>
            </a:r>
          </a:p>
          <a:p>
            <a:pPr marL="0" indent="0">
              <a:buNone/>
            </a:pPr>
            <a:r>
              <a:rPr lang="ru-RU" dirty="0">
                <a:latin typeface="Book Antiqua" pitchFamily="18" charset="0"/>
              </a:rPr>
              <a:t>п</a:t>
            </a:r>
            <a:r>
              <a:rPr lang="ru-RU" dirty="0" smtClean="0">
                <a:latin typeface="Book Antiqua" pitchFamily="18" charset="0"/>
              </a:rPr>
              <a:t>репоручена доза 1 до 3 </a:t>
            </a:r>
            <a:r>
              <a:rPr lang="sr-Latn-RS" dirty="0" err="1" smtClean="0">
                <a:latin typeface="Book Antiqua" pitchFamily="18" charset="0"/>
              </a:rPr>
              <a:t>mg</a:t>
            </a:r>
            <a:r>
              <a:rPr lang="sr-Latn-RS" dirty="0" smtClean="0">
                <a:latin typeface="Book Antiqua" pitchFamily="18" charset="0"/>
              </a:rPr>
              <a:t>/ kg, </a:t>
            </a:r>
            <a:r>
              <a:rPr lang="sr-Cyrl-RS" dirty="0" smtClean="0">
                <a:latin typeface="Book Antiqua" pitchFamily="18" charset="0"/>
              </a:rPr>
              <a:t>свакога дана</a:t>
            </a:r>
            <a:endParaRPr lang="sr-Latn-RS" dirty="0" smtClean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Када је терапијски одговор евидентан, смањити дозу до најмање дозе одржавања. </a:t>
            </a:r>
            <a:endParaRPr lang="sr-Latn-R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Уколико </a:t>
            </a:r>
            <a:r>
              <a:rPr lang="ru-RU" dirty="0">
                <a:latin typeface="Book Antiqua" pitchFamily="18" charset="0"/>
              </a:rPr>
              <a:t>у току 3 месеца не дође до побољшања </a:t>
            </a:r>
            <a:r>
              <a:rPr lang="ru-RU" dirty="0" smtClean="0">
                <a:latin typeface="Book Antiqua" pitchFamily="18" charset="0"/>
              </a:rPr>
              <a:t>стања</a:t>
            </a:r>
            <a:r>
              <a:rPr lang="en-US" dirty="0" smtClean="0">
                <a:latin typeface="Book Antiqua" pitchFamily="18" charset="0"/>
              </a:rPr>
              <a:t>, </a:t>
            </a:r>
            <a:r>
              <a:rPr lang="ru-RU" dirty="0" smtClean="0">
                <a:latin typeface="Book Antiqua" pitchFamily="18" charset="0"/>
              </a:rPr>
              <a:t>размотрити </a:t>
            </a:r>
            <a:r>
              <a:rPr lang="ru-RU" dirty="0">
                <a:latin typeface="Book Antiqua" pitchFamily="18" charset="0"/>
              </a:rPr>
              <a:t>престанак примене лека. </a:t>
            </a:r>
            <a:endParaRPr lang="sr-Latn-R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>
                <a:latin typeface="Book Antiqua" pitchFamily="18" charset="0"/>
              </a:rPr>
              <a:t>току првих 8 недеља терапије, контролисати целокупну крвну слику (укључујући тромбоците), једном недељно или чешће ако се примењују високе дозе, или у случају тешке инсуфицијенције бубрега и/или јетре; у току лечења, радити контролу крвне слике једном месечно, или бар у интервалима не дужим од 3 месеца</a:t>
            </a:r>
            <a:r>
              <a:rPr lang="ru-RU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endParaRPr lang="sr-Latn-RS" dirty="0">
              <a:latin typeface="Book Antiqua" pitchFamily="18" charset="0"/>
            </a:endParaRPr>
          </a:p>
          <a:p>
            <a:endParaRPr lang="sr-Latn-RS" dirty="0" smtClean="0">
              <a:latin typeface="Book Antiqua" pitchFamily="18" charset="0"/>
            </a:endParaRPr>
          </a:p>
          <a:p>
            <a:endParaRPr lang="sr-Cyrl-RS" dirty="0" smtClean="0">
              <a:latin typeface="Book Antiqua" pitchFamily="18" charset="0"/>
            </a:endParaRPr>
          </a:p>
          <a:p>
            <a:endParaRPr lang="sr-Cyrl-RS" dirty="0" smtClean="0">
              <a:latin typeface="Book Antiqua" pitchFamily="18" charset="0"/>
            </a:endParaRPr>
          </a:p>
          <a:p>
            <a:endParaRPr lang="sr-Cyrl-RS" dirty="0" smtClean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498384"/>
          </a:xfrm>
        </p:spPr>
        <p:txBody>
          <a:bodyPr>
            <a:normAutofit fontScale="90000"/>
          </a:bodyPr>
          <a:lstStyle/>
          <a:p>
            <a:r>
              <a:rPr lang="sr-Cyrl-RS" sz="2800" b="1" dirty="0" err="1">
                <a:solidFill>
                  <a:prstClr val="black"/>
                </a:solidFill>
                <a:latin typeface="Book Antiqua" pitchFamily="18" charset="0"/>
              </a:rPr>
              <a:t>Имуномодулатори</a:t>
            </a:r>
            <a:r>
              <a:rPr lang="sr-Cyrl-RS" sz="2800" b="1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32656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8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5" cy="4464496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у организму азатиоприн се претвара у тиоинозинску киселину, која спречава синтезу инозинске киселине, прекурсора аденилне и гуанилне </a:t>
            </a:r>
            <a:r>
              <a:rPr lang="ru-RU" dirty="0" smtClean="0">
                <a:latin typeface="Book Antiqua" pitchFamily="18" charset="0"/>
              </a:rPr>
              <a:t>киселине</a:t>
            </a:r>
            <a:endParaRPr lang="ru-RU" dirty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добро се апсорбује после оралне примене</a:t>
            </a:r>
          </a:p>
          <a:p>
            <a:r>
              <a:rPr lang="ru-RU" dirty="0">
                <a:latin typeface="Book Antiqua" pitchFamily="18" charset="0"/>
              </a:rPr>
              <a:t>метаболише се у јетри, а метаболити се излучују урином</a:t>
            </a:r>
          </a:p>
          <a:p>
            <a:r>
              <a:rPr lang="ru-RU" dirty="0">
                <a:latin typeface="Book Antiqua" pitchFamily="18" charset="0"/>
              </a:rPr>
              <a:t>време полу-елиминације око 5 </a:t>
            </a:r>
            <a:r>
              <a:rPr lang="ru-RU" dirty="0" smtClean="0">
                <a:latin typeface="Book Antiqua" pitchFamily="18" charset="0"/>
              </a:rPr>
              <a:t>часова</a:t>
            </a:r>
            <a:endParaRPr lang="sr-Latn-RS" dirty="0" smtClean="0">
              <a:latin typeface="Book Antiqua" pitchFamily="18" charset="0"/>
            </a:endParaRPr>
          </a:p>
          <a:p>
            <a:pPr marL="0" indent="0">
              <a:buNone/>
            </a:pPr>
            <a:endParaRPr lang="ru-RU" dirty="0">
              <a:latin typeface="Book Antiqua" pitchFamily="18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Опрез!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Истовремена примена са инфликсимабом може појачати имуносупресивно </a:t>
            </a:r>
            <a:r>
              <a:rPr lang="ru-RU" dirty="0" smtClean="0">
                <a:latin typeface="Book Antiqua" pitchFamily="18" charset="0"/>
              </a:rPr>
              <a:t>дејство</a:t>
            </a:r>
            <a:r>
              <a:rPr lang="sr-Latn-RS" dirty="0" smtClean="0">
                <a:latin typeface="Book Antiqua" pitchFamily="18" charset="0"/>
              </a:rPr>
              <a:t>!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b="1" dirty="0" err="1">
                <a:solidFill>
                  <a:prstClr val="black"/>
                </a:solidFill>
                <a:latin typeface="Book Antiqua" pitchFamily="18" charset="0"/>
              </a:rPr>
              <a:t>Имуномодулатори</a:t>
            </a:r>
            <a:r>
              <a:rPr lang="sr-Cyrl-RS" sz="2800" b="1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0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836712"/>
            <a:ext cx="8640959" cy="61926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Book Antiqua" pitchFamily="18" charset="0"/>
              </a:rPr>
              <a:t>Нежељена дејства:</a:t>
            </a:r>
          </a:p>
          <a:p>
            <a:r>
              <a:rPr lang="ru-RU" dirty="0">
                <a:latin typeface="Book Antiqua" pitchFamily="18" charset="0"/>
              </a:rPr>
              <a:t>склоност ка инфекцијама </a:t>
            </a:r>
            <a:r>
              <a:rPr lang="ru-RU" dirty="0" smtClean="0">
                <a:latin typeface="Book Antiqua" pitchFamily="18" charset="0"/>
              </a:rPr>
              <a:t>изазвани</a:t>
            </a:r>
            <a:r>
              <a:rPr lang="sr-Cyrl-RS" dirty="0">
                <a:latin typeface="Book Antiqua" pitchFamily="18" charset="0"/>
              </a:rPr>
              <a:t>м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вирусима, гљивицама или бактеријама,</a:t>
            </a:r>
          </a:p>
          <a:p>
            <a:r>
              <a:rPr lang="ru-RU" dirty="0">
                <a:latin typeface="Book Antiqua" pitchFamily="18" charset="0"/>
              </a:rPr>
              <a:t>смањење броја тромбоцита </a:t>
            </a:r>
            <a:r>
              <a:rPr lang="ru-RU" dirty="0" smtClean="0">
                <a:latin typeface="Book Antiqua" pitchFamily="18" charset="0"/>
              </a:rPr>
              <a:t>што </a:t>
            </a:r>
            <a:r>
              <a:rPr lang="ru-RU" dirty="0">
                <a:latin typeface="Book Antiqua" pitchFamily="18" charset="0"/>
              </a:rPr>
              <a:t>може довести до појаве модрица или крварења. </a:t>
            </a:r>
          </a:p>
          <a:p>
            <a:r>
              <a:rPr lang="ru-RU" dirty="0">
                <a:latin typeface="Book Antiqua" pitchFamily="18" charset="0"/>
              </a:rPr>
              <a:t>смањење броја црвених крвних зрнаца, што може изазавати умор, главобоље, недостатка даха, осећај вртоглавице и </a:t>
            </a:r>
            <a:r>
              <a:rPr lang="ru-RU" dirty="0" smtClean="0">
                <a:latin typeface="Book Antiqua" pitchFamily="18" charset="0"/>
              </a:rPr>
              <a:t>бледило</a:t>
            </a:r>
            <a:r>
              <a:rPr lang="ru-RU" dirty="0">
                <a:latin typeface="Book Antiqua" pitchFamily="18" charset="0"/>
              </a:rPr>
              <a:t>,</a:t>
            </a:r>
          </a:p>
          <a:p>
            <a:r>
              <a:rPr lang="ru-RU" dirty="0" smtClean="0">
                <a:latin typeface="Book Antiqua" pitchFamily="18" charset="0"/>
              </a:rPr>
              <a:t>панкреатитис, </a:t>
            </a:r>
          </a:p>
          <a:p>
            <a:r>
              <a:rPr lang="ru-RU" dirty="0">
                <a:latin typeface="Book Antiqua" pitchFamily="18" charset="0"/>
              </a:rPr>
              <a:t>о</a:t>
            </a:r>
            <a:r>
              <a:rPr lang="ru-RU" dirty="0" smtClean="0">
                <a:latin typeface="Book Antiqua" pitchFamily="18" charset="0"/>
              </a:rPr>
              <a:t>штећења јетре</a:t>
            </a:r>
          </a:p>
          <a:p>
            <a:r>
              <a:rPr lang="sr-Cyrl-RS" dirty="0">
                <a:latin typeface="Book Antiqua" pitchFamily="18" charset="0"/>
              </a:rPr>
              <a:t>проблеми са </a:t>
            </a:r>
            <a:r>
              <a:rPr lang="sr-Cyrl-RS" dirty="0" smtClean="0">
                <a:latin typeface="Book Antiqua" pitchFamily="18" charset="0"/>
              </a:rPr>
              <a:t>крвљу и коштаном сржи </a:t>
            </a:r>
            <a:r>
              <a:rPr lang="sr-Cyrl-RS" dirty="0">
                <a:latin typeface="Book Antiqua" pitchFamily="18" charset="0"/>
              </a:rPr>
              <a:t>који могу изазвати слабост, умор, бледило, главобоље, бол у језику, недостатак даха,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>
                <a:latin typeface="Book Antiqua" pitchFamily="18" charset="0"/>
              </a:rPr>
              <a:t>г</a:t>
            </a:r>
            <a:r>
              <a:rPr lang="sr-Cyrl-RS" dirty="0" smtClean="0">
                <a:latin typeface="Book Antiqua" pitchFamily="18" charset="0"/>
              </a:rPr>
              <a:t>астроинтестиналне тегобе (дијареја, болови </a:t>
            </a:r>
            <a:r>
              <a:rPr lang="sr-Cyrl-RS" dirty="0">
                <a:latin typeface="Book Antiqua" pitchFamily="18" charset="0"/>
              </a:rPr>
              <a:t>у стомаку, </a:t>
            </a:r>
            <a:r>
              <a:rPr lang="sr-Cyrl-RS" dirty="0" smtClean="0">
                <a:latin typeface="Book Antiqua" pitchFamily="18" charset="0"/>
              </a:rPr>
              <a:t>затвор, мучнина </a:t>
            </a:r>
            <a:r>
              <a:rPr lang="sr-Cyrl-RS" dirty="0">
                <a:latin typeface="Book Antiqua" pitchFamily="18" charset="0"/>
              </a:rPr>
              <a:t>и </a:t>
            </a:r>
            <a:r>
              <a:rPr lang="sr-Cyrl-RS" dirty="0" smtClean="0">
                <a:latin typeface="Book Antiqua" pitchFamily="18" charset="0"/>
              </a:rPr>
              <a:t>повраћање), </a:t>
            </a:r>
          </a:p>
          <a:p>
            <a:r>
              <a:rPr lang="sr-Cyrl-RS" dirty="0" smtClean="0">
                <a:latin typeface="Book Antiqua" pitchFamily="18" charset="0"/>
              </a:rPr>
              <a:t>губитак косе,</a:t>
            </a:r>
          </a:p>
          <a:p>
            <a:r>
              <a:rPr lang="sr-Cyrl-RS" dirty="0" smtClean="0">
                <a:latin typeface="Book Antiqua" pitchFamily="18" charset="0"/>
              </a:rPr>
              <a:t>различити </a:t>
            </a:r>
            <a:r>
              <a:rPr lang="sr-Cyrl-RS" dirty="0">
                <a:latin typeface="Book Antiqua" pitchFamily="18" charset="0"/>
              </a:rPr>
              <a:t>типови малигних </a:t>
            </a:r>
            <a:r>
              <a:rPr lang="sr-Cyrl-RS" dirty="0" smtClean="0">
                <a:latin typeface="Book Antiqua" pitchFamily="18" charset="0"/>
              </a:rPr>
              <a:t>обољења укључујући </a:t>
            </a:r>
            <a:r>
              <a:rPr lang="sr-Cyrl-RS" dirty="0">
                <a:latin typeface="Book Antiqua" pitchFamily="18" charset="0"/>
              </a:rPr>
              <a:t>малигно </a:t>
            </a:r>
            <a:r>
              <a:rPr lang="sr-Cyrl-RS" dirty="0" smtClean="0">
                <a:latin typeface="Book Antiqua" pitchFamily="18" charset="0"/>
              </a:rPr>
              <a:t>обољење крви</a:t>
            </a:r>
            <a:r>
              <a:rPr lang="sr-Cyrl-RS" dirty="0">
                <a:latin typeface="Book Antiqua" pitchFamily="18" charset="0"/>
              </a:rPr>
              <a:t>, лимфе и коже</a:t>
            </a:r>
            <a:r>
              <a:rPr lang="sr-Cyrl-RS" dirty="0" smtClean="0">
                <a:latin typeface="Book Antiqua" pitchFamily="18" charset="0"/>
              </a:rPr>
              <a:t>,</a:t>
            </a:r>
          </a:p>
          <a:p>
            <a:r>
              <a:rPr lang="sr-Cyrl-RS" dirty="0" smtClean="0">
                <a:latin typeface="Book Antiqua" pitchFamily="18" charset="0"/>
              </a:rPr>
              <a:t>осетљивост </a:t>
            </a:r>
            <a:r>
              <a:rPr lang="sr-Cyrl-RS" dirty="0">
                <a:latin typeface="Book Antiqua" pitchFamily="18" charset="0"/>
              </a:rPr>
              <a:t>на сунчеву </a:t>
            </a:r>
            <a:r>
              <a:rPr lang="sr-Cyrl-RS" dirty="0" smtClean="0">
                <a:latin typeface="Book Antiqua" pitchFamily="18" charset="0"/>
              </a:rPr>
              <a:t>светлост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923112" cy="282360"/>
          </a:xfrm>
        </p:spPr>
        <p:txBody>
          <a:bodyPr>
            <a:normAutofit fontScale="90000"/>
          </a:bodyPr>
          <a:lstStyle/>
          <a:p>
            <a:r>
              <a:rPr lang="sr-Cyrl-RS" sz="2800" b="1" dirty="0" err="1">
                <a:solidFill>
                  <a:prstClr val="black"/>
                </a:solidFill>
                <a:latin typeface="Book Antiqua" pitchFamily="18" charset="0"/>
              </a:rPr>
              <a:t>Имуномодулатори</a:t>
            </a:r>
            <a:r>
              <a:rPr lang="sr-Cyrl-RS" sz="2800" b="1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49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467544" y="1052736"/>
            <a:ext cx="8136904" cy="5472608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>
                <a:latin typeface="Book Antiqua" pitchFamily="18" charset="0"/>
              </a:rPr>
              <a:t>-укључује се код најтежих форми болести, где су присутне фистуле </a:t>
            </a:r>
            <a:r>
              <a:rPr lang="sr-Cyrl-RS" dirty="0" err="1" smtClean="0">
                <a:latin typeface="Book Antiqua" pitchFamily="18" charset="0"/>
              </a:rPr>
              <a:t>перианално</a:t>
            </a:r>
            <a:r>
              <a:rPr lang="sr-Cyrl-RS" dirty="0" smtClean="0">
                <a:latin typeface="Book Antiqua" pitchFamily="18" charset="0"/>
              </a:rPr>
              <a:t> и </a:t>
            </a:r>
            <a:r>
              <a:rPr lang="sr-Cyrl-RS" dirty="0" err="1" smtClean="0">
                <a:latin typeface="Book Antiqua" pitchFamily="18" charset="0"/>
              </a:rPr>
              <a:t>интраабдоминално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лекови протеинске природе које производе живе ћелије гајене </a:t>
            </a:r>
            <a:r>
              <a:rPr lang="sr-Latn-RS" dirty="0" smtClean="0">
                <a:latin typeface="Book Antiqua" pitchFamily="18" charset="0"/>
              </a:rPr>
              <a:t>in </a:t>
            </a:r>
            <a:r>
              <a:rPr lang="sr-Latn-RS" dirty="0" err="1" smtClean="0">
                <a:latin typeface="Book Antiqua" pitchFamily="18" charset="0"/>
              </a:rPr>
              <a:t>vitro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sr-Cyrl-RS" dirty="0" smtClean="0">
                <a:latin typeface="Book Antiqua" pitchFamily="18" charset="0"/>
              </a:rPr>
              <a:t>у тзв. културама</a:t>
            </a:r>
          </a:p>
          <a:p>
            <a:pPr marL="0" indent="0">
              <a:buNone/>
            </a:pPr>
            <a:r>
              <a:rPr lang="sr-Cyrl-RS" dirty="0" smtClean="0">
                <a:latin typeface="Book Antiqua" pitchFamily="18" charset="0"/>
              </a:rPr>
              <a:t>Лекови из ове групе:</a:t>
            </a:r>
          </a:p>
          <a:p>
            <a:r>
              <a:rPr lang="sr-Cyrl-RS" dirty="0" smtClean="0">
                <a:latin typeface="Book Antiqua" pitchFamily="18" charset="0"/>
              </a:rPr>
              <a:t>1. </a:t>
            </a:r>
            <a:r>
              <a:rPr lang="sr-Cyrl-RS" b="1" dirty="0" err="1" smtClean="0">
                <a:latin typeface="Book Antiqua" pitchFamily="18" charset="0"/>
              </a:rPr>
              <a:t>Инфликсимаб</a:t>
            </a:r>
            <a:endParaRPr lang="sr-Cyrl-RS" b="1" dirty="0">
              <a:latin typeface="Book Antiqua" pitchFamily="18" charset="0"/>
            </a:endParaRPr>
          </a:p>
          <a:p>
            <a:r>
              <a:rPr lang="sr-Cyrl-RS" b="1" dirty="0" smtClean="0">
                <a:latin typeface="Book Antiqua" pitchFamily="18" charset="0"/>
              </a:rPr>
              <a:t>2. </a:t>
            </a:r>
            <a:r>
              <a:rPr lang="sr-Cyrl-RS" b="1" dirty="0" err="1" smtClean="0">
                <a:latin typeface="Book Antiqua" pitchFamily="18" charset="0"/>
              </a:rPr>
              <a:t>Натализумаб</a:t>
            </a:r>
            <a:endParaRPr lang="sr-Cyrl-RS" b="1" dirty="0" smtClean="0">
              <a:latin typeface="Book Antiqua" pitchFamily="18" charset="0"/>
            </a:endParaRPr>
          </a:p>
          <a:p>
            <a:r>
              <a:rPr lang="sr-Cyrl-RS" b="1" dirty="0" smtClean="0">
                <a:latin typeface="Book Antiqua" pitchFamily="18" charset="0"/>
              </a:rPr>
              <a:t>3. </a:t>
            </a:r>
            <a:r>
              <a:rPr lang="sr-Cyrl-RS" b="1" dirty="0" err="1" smtClean="0">
                <a:latin typeface="Book Antiqua" pitchFamily="18" charset="0"/>
              </a:rPr>
              <a:t>Адалимумаб</a:t>
            </a:r>
            <a:endParaRPr lang="sr-Cyrl-RS" b="1" dirty="0" smtClean="0">
              <a:latin typeface="Book Antiqua" pitchFamily="18" charset="0"/>
            </a:endParaRPr>
          </a:p>
          <a:p>
            <a:r>
              <a:rPr lang="sr-Cyrl-RS" b="1" dirty="0" smtClean="0">
                <a:latin typeface="Book Antiqua" pitchFamily="18" charset="0"/>
              </a:rPr>
              <a:t>4. </a:t>
            </a:r>
            <a:r>
              <a:rPr lang="sr-Cyrl-RS" b="1" dirty="0" err="1" smtClean="0">
                <a:latin typeface="Book Antiqua" pitchFamily="18" charset="0"/>
              </a:rPr>
              <a:t>Цертолизумаб</a:t>
            </a:r>
            <a:endParaRPr lang="sr-Cyrl-RS" b="1" dirty="0" smtClean="0">
              <a:latin typeface="Book Antiqua" pitchFamily="18" charset="0"/>
            </a:endParaRPr>
          </a:p>
          <a:p>
            <a:endParaRPr lang="sr-Cyrl-RS" dirty="0" smtClean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395536" y="11015"/>
            <a:ext cx="8229600" cy="1252728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solidFill>
                  <a:schemeClr val="tx1"/>
                </a:solidFill>
                <a:latin typeface="Book Antiqua" pitchFamily="18" charset="0"/>
              </a:rPr>
              <a:t>Биолошка терапија</a:t>
            </a:r>
            <a:endParaRPr lang="en-US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94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1124744"/>
            <a:ext cx="8496944" cy="5472608"/>
          </a:xfrm>
        </p:spPr>
        <p:txBody>
          <a:bodyPr>
            <a:normAutofit fontScale="92500" lnSpcReduction="20000"/>
          </a:bodyPr>
          <a:lstStyle/>
          <a:p>
            <a:r>
              <a:rPr lang="sr-Cyrl-RS" b="1" dirty="0" err="1" smtClean="0">
                <a:solidFill>
                  <a:schemeClr val="tx1"/>
                </a:solidFill>
                <a:latin typeface="Book Antiqua" pitchFamily="18" charset="0"/>
              </a:rPr>
              <a:t>Инфликсимаб</a:t>
            </a:r>
            <a:r>
              <a:rPr lang="sr-Cyrl-RS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Latn-RS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</a:p>
          <a:p>
            <a:r>
              <a:rPr lang="pl-PL" b="1" dirty="0">
                <a:solidFill>
                  <a:schemeClr val="tx1"/>
                </a:solidFill>
                <a:latin typeface="Book Antiqua" pitchFamily="18" charset="0"/>
              </a:rPr>
              <a:t>Remicade</a:t>
            </a:r>
            <a:r>
              <a:rPr lang="pl-PL" b="1" dirty="0" smtClean="0">
                <a:solidFill>
                  <a:schemeClr val="tx1"/>
                </a:solidFill>
                <a:latin typeface="Book Antiqua" pitchFamily="18" charset="0"/>
              </a:rPr>
              <a:t>®, 100mg, </a:t>
            </a:r>
            <a:r>
              <a:rPr lang="sr-Cyrl-RS" b="1" dirty="0" smtClean="0">
                <a:solidFill>
                  <a:schemeClr val="tx1"/>
                </a:solidFill>
                <a:latin typeface="Book Antiqua" pitchFamily="18" charset="0"/>
              </a:rPr>
              <a:t>прашак за концентрат за раствор за инфузију </a:t>
            </a:r>
          </a:p>
          <a:p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химерно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Cyrl-RS" dirty="0" err="1">
                <a:solidFill>
                  <a:schemeClr val="tx1"/>
                </a:solidFill>
                <a:latin typeface="Book Antiqua" pitchFamily="18" charset="0"/>
              </a:rPr>
              <a:t>моноклонско</a:t>
            </a:r>
            <a:r>
              <a:rPr lang="sr-Cyrl-RS" dirty="0">
                <a:solidFill>
                  <a:schemeClr val="tx1"/>
                </a:solidFill>
                <a:latin typeface="Book Antiqua" pitchFamily="18" charset="0"/>
              </a:rPr>
              <a:t> људско-мишје </a:t>
            </a:r>
            <a:r>
              <a:rPr lang="en-US" dirty="0">
                <a:solidFill>
                  <a:schemeClr val="tx1"/>
                </a:solidFill>
                <a:latin typeface="Book Antiqua" pitchFamily="18" charset="0"/>
              </a:rPr>
              <a:t>IgG1 </a:t>
            </a:r>
            <a:r>
              <a:rPr lang="sr-Cyrl-RS" dirty="0">
                <a:solidFill>
                  <a:schemeClr val="tx1"/>
                </a:solidFill>
                <a:latin typeface="Book Antiqua" pitchFamily="18" charset="0"/>
              </a:rPr>
              <a:t>антитело произведено у ћелијама 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мишјег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хибридома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технологијом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рекомбинантне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ДНК</a:t>
            </a:r>
          </a:p>
          <a:p>
            <a:pPr marL="0" indent="0">
              <a:buNone/>
            </a:pPr>
            <a:endParaRPr lang="sr-Cyrl-RS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   </a:t>
            </a:r>
            <a:r>
              <a:rPr lang="sr-Cyrl-RS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Клиничке индикације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: </a:t>
            </a:r>
          </a:p>
          <a:p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терапија </a:t>
            </a:r>
            <a:r>
              <a:rPr lang="ru-RU" dirty="0">
                <a:solidFill>
                  <a:schemeClr val="tx1"/>
                </a:solidFill>
                <a:latin typeface="Book Antiqua" pitchFamily="18" charset="0"/>
              </a:rPr>
              <a:t>умереног до тешког облика активне Кронове болести, код одраслих пацијената који нису одреаговали  на </a:t>
            </a:r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потпуну и </a:t>
            </a:r>
            <a:r>
              <a:rPr lang="ru-RU" dirty="0">
                <a:solidFill>
                  <a:schemeClr val="tx1"/>
                </a:solidFill>
                <a:latin typeface="Book Antiqua" pitchFamily="18" charset="0"/>
              </a:rPr>
              <a:t>адекватну терапију кортикостероидима и/или имуносупресивима; или који не подносе или код којих постоје медицинске контраиндикације за такву терапију. </a:t>
            </a:r>
            <a:endParaRPr lang="ru-RU" dirty="0" smtClean="0">
              <a:solidFill>
                <a:schemeClr val="tx1"/>
              </a:solidFill>
              <a:latin typeface="Book Antiqua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Book Antiqua" pitchFamily="18" charset="0"/>
              </a:rPr>
              <a:t>терапија </a:t>
            </a:r>
            <a:r>
              <a:rPr lang="ru-RU" dirty="0">
                <a:solidFill>
                  <a:schemeClr val="tx1"/>
                </a:solidFill>
                <a:latin typeface="Book Antiqua" pitchFamily="18" charset="0"/>
              </a:rPr>
              <a:t>фистулозног облика активне Кронове болести, код одраслих пацијената који нису одреаговали на пуну и адекватну конвенционалну терапију (укључујући антибиотике, дренажуи имуносупресивну терапију).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15200" cy="714408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solidFill>
                  <a:schemeClr val="tx1"/>
                </a:solidFill>
                <a:latin typeface="Book Antiqua" pitchFamily="18" charset="0"/>
              </a:rPr>
              <a:t>Биолошка терапија </a:t>
            </a:r>
            <a:endParaRPr lang="en-US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561568"/>
            <a:ext cx="129355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16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612068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Book Antiqua" pitchFamily="18" charset="0"/>
              </a:rPr>
              <a:t>л</a:t>
            </a:r>
            <a:r>
              <a:rPr lang="ru-RU" dirty="0" smtClean="0">
                <a:latin typeface="Book Antiqua" pitchFamily="18" charset="0"/>
              </a:rPr>
              <a:t>ек се примењује  интравенски</a:t>
            </a:r>
          </a:p>
          <a:p>
            <a:r>
              <a:rPr lang="ru-RU" dirty="0" smtClean="0">
                <a:latin typeface="Book Antiqua" pitchFamily="18" charset="0"/>
              </a:rPr>
              <a:t>у току </a:t>
            </a:r>
            <a:r>
              <a:rPr lang="ru-RU" dirty="0">
                <a:latin typeface="Book Antiqua" pitchFamily="18" charset="0"/>
              </a:rPr>
              <a:t>лечења </a:t>
            </a:r>
            <a:r>
              <a:rPr lang="ru-RU" dirty="0" smtClean="0">
                <a:latin typeface="Book Antiqua" pitchFamily="18" charset="0"/>
              </a:rPr>
              <a:t>треба </a:t>
            </a:r>
            <a:r>
              <a:rPr lang="ru-RU" dirty="0">
                <a:latin typeface="Book Antiqua" pitchFamily="18" charset="0"/>
              </a:rPr>
              <a:t>прилагодити истовремену </a:t>
            </a:r>
            <a:r>
              <a:rPr lang="ru-RU" dirty="0" smtClean="0">
                <a:latin typeface="Book Antiqua" pitchFamily="18" charset="0"/>
              </a:rPr>
              <a:t>терапију другим </a:t>
            </a:r>
            <a:r>
              <a:rPr lang="ru-RU" dirty="0">
                <a:latin typeface="Book Antiqua" pitchFamily="18" charset="0"/>
              </a:rPr>
              <a:t>лековима, нпр. к</a:t>
            </a:r>
            <a:r>
              <a:rPr lang="ru-RU" dirty="0" smtClean="0">
                <a:latin typeface="Book Antiqua" pitchFamily="18" charset="0"/>
              </a:rPr>
              <a:t>ортикостероидима и имуносупресивима</a:t>
            </a:r>
          </a:p>
          <a:p>
            <a:pPr marL="0" indent="0">
              <a:buNone/>
            </a:pPr>
            <a:r>
              <a:rPr lang="ru-RU" b="1" dirty="0" smtClean="0">
                <a:latin typeface="Book Antiqua" pitchFamily="18" charset="0"/>
              </a:rPr>
              <a:t>Дозирање:</a:t>
            </a:r>
          </a:p>
          <a:p>
            <a:r>
              <a:rPr lang="sr-Cyrl-RS" dirty="0">
                <a:latin typeface="Book Antiqua" pitchFamily="18" charset="0"/>
              </a:rPr>
              <a:t>у</a:t>
            </a:r>
            <a:r>
              <a:rPr lang="sr-Cyrl-RS" dirty="0" smtClean="0">
                <a:latin typeface="Book Antiqua" pitchFamily="18" charset="0"/>
              </a:rPr>
              <a:t>мерено до изразито активна </a:t>
            </a:r>
            <a:r>
              <a:rPr lang="sr-Cyrl-RS" dirty="0" err="1" smtClean="0">
                <a:latin typeface="Book Antiqua" pitchFamily="18" charset="0"/>
              </a:rPr>
              <a:t>Кронова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sr-Cyrl-RS" dirty="0" smtClean="0">
                <a:latin typeface="Book Antiqua" pitchFamily="18" charset="0"/>
              </a:rPr>
              <a:t>болест</a:t>
            </a:r>
            <a:r>
              <a:rPr lang="en-US" dirty="0" smtClean="0">
                <a:latin typeface="Book Antiqua" pitchFamily="18" charset="0"/>
              </a:rPr>
              <a:t> -</a:t>
            </a:r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>
                <a:latin typeface="Book Antiqua" pitchFamily="18" charset="0"/>
              </a:rPr>
              <a:t>5 </a:t>
            </a:r>
            <a:r>
              <a:rPr lang="en-US" dirty="0" smtClean="0">
                <a:latin typeface="Book Antiqua" pitchFamily="18" charset="0"/>
              </a:rPr>
              <a:t>mg</a:t>
            </a:r>
            <a:r>
              <a:rPr lang="sr-Cyrl-RS" dirty="0" smtClean="0">
                <a:latin typeface="Book Antiqua" pitchFamily="18" charset="0"/>
              </a:rPr>
              <a:t>/</a:t>
            </a:r>
            <a:r>
              <a:rPr lang="en-US" dirty="0" smtClean="0">
                <a:latin typeface="Book Antiqua" pitchFamily="18" charset="0"/>
              </a:rPr>
              <a:t>kg </a:t>
            </a:r>
            <a:r>
              <a:rPr lang="sr-Cyrl-RS" dirty="0" smtClean="0">
                <a:latin typeface="Book Antiqua" pitchFamily="18" charset="0"/>
              </a:rPr>
              <a:t>се примењује у </a:t>
            </a:r>
            <a:r>
              <a:rPr lang="sr-Cyrl-RS" dirty="0">
                <a:latin typeface="Book Antiqua" pitchFamily="18" charset="0"/>
              </a:rPr>
              <a:t>виду </a:t>
            </a:r>
            <a:r>
              <a:rPr lang="sr-Cyrl-RS" dirty="0" err="1">
                <a:latin typeface="Book Antiqua" pitchFamily="18" charset="0"/>
              </a:rPr>
              <a:t>интравенске</a:t>
            </a:r>
            <a:r>
              <a:rPr lang="sr-Cyrl-RS" dirty="0">
                <a:latin typeface="Book Antiqua" pitchFamily="18" charset="0"/>
              </a:rPr>
              <a:t> инфузије, а затим се 2 недеље после прве инфузије даје додатна инфузија у дози од </a:t>
            </a:r>
            <a:r>
              <a:rPr lang="sr-Cyrl-RS" dirty="0" smtClean="0">
                <a:latin typeface="Book Antiqua" pitchFamily="18" charset="0"/>
              </a:rPr>
              <a:t>5</a:t>
            </a:r>
            <a:r>
              <a:rPr lang="en-US" dirty="0" smtClean="0">
                <a:latin typeface="Book Antiqua" pitchFamily="18" charset="0"/>
              </a:rPr>
              <a:t>mg</a:t>
            </a:r>
            <a:r>
              <a:rPr lang="sr-Cyrl-RS" dirty="0" smtClean="0">
                <a:latin typeface="Book Antiqua" pitchFamily="18" charset="0"/>
              </a:rPr>
              <a:t>/</a:t>
            </a:r>
            <a:r>
              <a:rPr lang="en-US" dirty="0" smtClean="0">
                <a:latin typeface="Book Antiqua" pitchFamily="18" charset="0"/>
              </a:rPr>
              <a:t>kg</a:t>
            </a:r>
            <a:r>
              <a:rPr lang="sr-Cyrl-RS" dirty="0" smtClean="0">
                <a:latin typeface="Book Antiqua" pitchFamily="18" charset="0"/>
              </a:rPr>
              <a:t> </a:t>
            </a:r>
          </a:p>
          <a:p>
            <a:r>
              <a:rPr lang="sr-Cyrl-RS" dirty="0">
                <a:latin typeface="Book Antiqua" pitchFamily="18" charset="0"/>
              </a:rPr>
              <a:t>у</a:t>
            </a:r>
            <a:r>
              <a:rPr lang="sr-Cyrl-RS" dirty="0" smtClean="0">
                <a:latin typeface="Book Antiqua" pitchFamily="18" charset="0"/>
              </a:rPr>
              <a:t>колико </a:t>
            </a:r>
            <a:r>
              <a:rPr lang="sr-Cyrl-RS" dirty="0">
                <a:latin typeface="Book Antiqua" pitchFamily="18" charset="0"/>
              </a:rPr>
              <a:t>пацијент не реагује на лечење </a:t>
            </a:r>
            <a:r>
              <a:rPr lang="sr-Cyrl-RS" dirty="0" smtClean="0">
                <a:latin typeface="Book Antiqua" pitchFamily="18" charset="0"/>
              </a:rPr>
              <a:t>после 2 </a:t>
            </a:r>
            <a:r>
              <a:rPr lang="sr-Cyrl-RS" dirty="0">
                <a:latin typeface="Book Antiqua" pitchFamily="18" charset="0"/>
              </a:rPr>
              <a:t>дозе, не треба наставити лечење </a:t>
            </a:r>
            <a:r>
              <a:rPr lang="sr-Cyrl-RS" dirty="0" err="1">
                <a:latin typeface="Book Antiqua" pitchFamily="18" charset="0"/>
              </a:rPr>
              <a:t>инфликсимабом</a:t>
            </a:r>
            <a:r>
              <a:rPr lang="sr-Cyrl-RS" dirty="0">
                <a:latin typeface="Book Antiqua" pitchFamily="18" charset="0"/>
              </a:rPr>
              <a:t>.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код </a:t>
            </a:r>
            <a:r>
              <a:rPr lang="sr-Cyrl-RS" dirty="0">
                <a:latin typeface="Book Antiqua" pitchFamily="18" charset="0"/>
              </a:rPr>
              <a:t>пацијената који су </a:t>
            </a:r>
            <a:r>
              <a:rPr lang="sr-Cyrl-RS" dirty="0" err="1">
                <a:latin typeface="Book Antiqua" pitchFamily="18" charset="0"/>
              </a:rPr>
              <a:t>одреаговали</a:t>
            </a:r>
            <a:r>
              <a:rPr lang="sr-Cyrl-RS" dirty="0">
                <a:latin typeface="Book Antiqua" pitchFamily="18" charset="0"/>
              </a:rPr>
              <a:t> на терапију, алтернативне стратегије за даље лечење су: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терапија </a:t>
            </a:r>
            <a:r>
              <a:rPr lang="sr-Cyrl-RS" dirty="0">
                <a:latin typeface="Book Antiqua" pitchFamily="18" charset="0"/>
              </a:rPr>
              <a:t>одржавања: додатна инфузија од 5 </a:t>
            </a:r>
            <a:r>
              <a:rPr lang="en-US" dirty="0" smtClean="0">
                <a:latin typeface="Book Antiqua" pitchFamily="18" charset="0"/>
              </a:rPr>
              <a:t>mg</a:t>
            </a:r>
            <a:r>
              <a:rPr lang="sr-Cyrl-RS" dirty="0" smtClean="0">
                <a:latin typeface="Book Antiqua" pitchFamily="18" charset="0"/>
              </a:rPr>
              <a:t>/</a:t>
            </a:r>
            <a:r>
              <a:rPr lang="en-US" dirty="0" smtClean="0">
                <a:latin typeface="Book Antiqua" pitchFamily="18" charset="0"/>
              </a:rPr>
              <a:t>kg</a:t>
            </a:r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>
                <a:latin typeface="Book Antiqua" pitchFamily="18" charset="0"/>
              </a:rPr>
              <a:t>у 6. недељи након иницијалне дозе, након тога инфузије </a:t>
            </a:r>
            <a:r>
              <a:rPr lang="sr-Cyrl-RS" dirty="0" smtClean="0">
                <a:latin typeface="Book Antiqua" pitchFamily="18" charset="0"/>
              </a:rPr>
              <a:t>на сваких </a:t>
            </a:r>
            <a:r>
              <a:rPr lang="sr-Cyrl-RS" dirty="0">
                <a:latin typeface="Book Antiqua" pitchFamily="18" charset="0"/>
              </a:rPr>
              <a:t>8 недеља, или </a:t>
            </a:r>
          </a:p>
          <a:p>
            <a:r>
              <a:rPr lang="sr-Cyrl-RS" dirty="0" smtClean="0">
                <a:latin typeface="Book Antiqua" pitchFamily="18" charset="0"/>
              </a:rPr>
              <a:t>поновна </a:t>
            </a:r>
            <a:r>
              <a:rPr lang="sr-Cyrl-RS" dirty="0">
                <a:latin typeface="Book Antiqua" pitchFamily="18" charset="0"/>
              </a:rPr>
              <a:t>примена: инфузија у дози од 5 </a:t>
            </a:r>
            <a:r>
              <a:rPr lang="en-US" dirty="0" smtClean="0">
                <a:latin typeface="Book Antiqua" pitchFamily="18" charset="0"/>
              </a:rPr>
              <a:t>mg</a:t>
            </a:r>
            <a:r>
              <a:rPr lang="sr-Cyrl-RS" dirty="0" smtClean="0">
                <a:latin typeface="Book Antiqua" pitchFamily="18" charset="0"/>
              </a:rPr>
              <a:t>/</a:t>
            </a:r>
            <a:r>
              <a:rPr lang="en-US" dirty="0" smtClean="0">
                <a:latin typeface="Book Antiqua" pitchFamily="18" charset="0"/>
              </a:rPr>
              <a:t>kg </a:t>
            </a:r>
            <a:r>
              <a:rPr lang="sr-Cyrl-RS" dirty="0" smtClean="0">
                <a:latin typeface="Book Antiqua" pitchFamily="18" charset="0"/>
              </a:rPr>
              <a:t>уколико </a:t>
            </a:r>
            <a:r>
              <a:rPr lang="sr-Cyrl-RS" dirty="0">
                <a:latin typeface="Book Antiqua" pitchFamily="18" charset="0"/>
              </a:rPr>
              <a:t>се поново јаве знаци и симптоми болести </a:t>
            </a:r>
            <a:endParaRPr lang="sr-Cyrl-R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уколико </a:t>
            </a:r>
            <a:r>
              <a:rPr lang="ru-RU" dirty="0">
                <a:latin typeface="Book Antiqua" pitchFamily="18" charset="0"/>
              </a:rPr>
              <a:t>се поново појаве знаци и симптоми болести, лек се може поновно применити у периоду од 16 недеља након последње инфузије.</a:t>
            </a: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27168" cy="786416"/>
          </a:xfrm>
        </p:spPr>
        <p:txBody>
          <a:bodyPr>
            <a:normAutofit/>
          </a:bodyPr>
          <a:lstStyle/>
          <a:p>
            <a:r>
              <a:rPr lang="sr-Cyrl-RS" sz="2800" b="1" dirty="0">
                <a:solidFill>
                  <a:schemeClr val="tx1"/>
                </a:solidFill>
                <a:latin typeface="Book Antiqua" pitchFamily="18" charset="0"/>
              </a:rPr>
              <a:t>Биолошка терапија </a:t>
            </a:r>
            <a:endParaRPr lang="en-US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Book Antiqua" pitchFamily="18" charset="0"/>
              </a:rPr>
              <a:t>Дијагностика и </a:t>
            </a:r>
            <a:r>
              <a:rPr lang="ru-RU" dirty="0" smtClean="0">
                <a:latin typeface="Book Antiqua" pitchFamily="18" charset="0"/>
              </a:rPr>
              <a:t>ле</a:t>
            </a:r>
            <a:r>
              <a:rPr lang="sr-Cyrl-RS" dirty="0" smtClean="0">
                <a:latin typeface="Book Antiqua" pitchFamily="18" charset="0"/>
              </a:rPr>
              <a:t>ч</a:t>
            </a:r>
            <a:r>
              <a:rPr lang="ru-RU" dirty="0" smtClean="0">
                <a:latin typeface="Book Antiqua" pitchFamily="18" charset="0"/>
              </a:rPr>
              <a:t>ење </a:t>
            </a:r>
            <a:r>
              <a:rPr lang="ru-RU" dirty="0">
                <a:latin typeface="Book Antiqua" pitchFamily="18" charset="0"/>
              </a:rPr>
              <a:t>болесника са </a:t>
            </a:r>
            <a:r>
              <a:rPr lang="ru-RU" dirty="0" smtClean="0">
                <a:latin typeface="Book Antiqua" pitchFamily="18" charset="0"/>
              </a:rPr>
              <a:t>запаљенским болестима црева подразумева </a:t>
            </a:r>
            <a:r>
              <a:rPr lang="ru-RU" dirty="0">
                <a:latin typeface="Book Antiqua" pitchFamily="18" charset="0"/>
              </a:rPr>
              <a:t>стратешки план који се доноси на </a:t>
            </a:r>
            <a:r>
              <a:rPr lang="ru-RU" dirty="0" smtClean="0">
                <a:latin typeface="Book Antiqua" pitchFamily="18" charset="0"/>
              </a:rPr>
              <a:t>основу карактеристика болести:</a:t>
            </a:r>
          </a:p>
          <a:p>
            <a:r>
              <a:rPr lang="ru-RU" dirty="0" smtClean="0">
                <a:latin typeface="Book Antiqua" pitchFamily="18" charset="0"/>
              </a:rPr>
              <a:t>активност и тежина болести </a:t>
            </a:r>
            <a:r>
              <a:rPr lang="ru-RU" dirty="0">
                <a:latin typeface="Book Antiqua" pitchFamily="18" charset="0"/>
              </a:rPr>
              <a:t>– блага, умерена и </a:t>
            </a:r>
            <a:r>
              <a:rPr lang="ru-RU" dirty="0" smtClean="0">
                <a:latin typeface="Book Antiqua" pitchFamily="18" charset="0"/>
              </a:rPr>
              <a:t>тешка</a:t>
            </a:r>
            <a:r>
              <a:rPr lang="ru-RU" dirty="0">
                <a:latin typeface="Book Antiqua" pitchFamily="18" charset="0"/>
              </a:rPr>
              <a:t>, 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екстензивност </a:t>
            </a:r>
            <a:r>
              <a:rPr lang="ru-RU" dirty="0">
                <a:latin typeface="Book Antiqua" pitchFamily="18" charset="0"/>
              </a:rPr>
              <a:t>болести,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локализација </a:t>
            </a:r>
            <a:r>
              <a:rPr lang="ru-RU" dirty="0">
                <a:latin typeface="Book Antiqua" pitchFamily="18" charset="0"/>
              </a:rPr>
              <a:t>и тип болести,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досадашњи </a:t>
            </a:r>
            <a:r>
              <a:rPr lang="ru-RU" dirty="0">
                <a:latin typeface="Book Antiqua" pitchFamily="18" charset="0"/>
              </a:rPr>
              <a:t>ток болести. </a:t>
            </a:r>
            <a:endParaRPr lang="ru-RU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dirty="0">
                <a:latin typeface="Book Antiqua" pitchFamily="18" charset="0"/>
              </a:rPr>
              <a:t>П</a:t>
            </a:r>
            <a:r>
              <a:rPr lang="ru-RU" dirty="0" smtClean="0">
                <a:latin typeface="Book Antiqua" pitchFamily="18" charset="0"/>
              </a:rPr>
              <a:t>отребно </a:t>
            </a:r>
            <a:r>
              <a:rPr lang="ru-RU" dirty="0">
                <a:latin typeface="Book Antiqua" pitchFamily="18" charset="0"/>
              </a:rPr>
              <a:t>узети у </a:t>
            </a:r>
            <a:r>
              <a:rPr lang="ru-RU" dirty="0" smtClean="0">
                <a:latin typeface="Book Antiqua" pitchFamily="18" charset="0"/>
              </a:rPr>
              <a:t>обзир:</a:t>
            </a:r>
          </a:p>
          <a:p>
            <a:r>
              <a:rPr lang="ru-RU" dirty="0" smtClean="0">
                <a:latin typeface="Book Antiqua" pitchFamily="18" charset="0"/>
              </a:rPr>
              <a:t>учесталост </a:t>
            </a:r>
            <a:r>
              <a:rPr lang="ru-RU" dirty="0">
                <a:latin typeface="Book Antiqua" pitchFamily="18" charset="0"/>
              </a:rPr>
              <a:t>релапса,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тежину </a:t>
            </a:r>
            <a:r>
              <a:rPr lang="ru-RU" dirty="0">
                <a:latin typeface="Book Antiqua" pitchFamily="18" charset="0"/>
              </a:rPr>
              <a:t>релапса,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одговор </a:t>
            </a:r>
            <a:r>
              <a:rPr lang="ru-RU" dirty="0">
                <a:latin typeface="Book Antiqua" pitchFamily="18" charset="0"/>
              </a:rPr>
              <a:t>на досадашњу терапију</a:t>
            </a:r>
            <a:r>
              <a:rPr lang="ru-RU" dirty="0" smtClean="0">
                <a:latin typeface="Book Antiqua" pitchFamily="18" charset="0"/>
              </a:rPr>
              <a:t>,</a:t>
            </a:r>
          </a:p>
          <a:p>
            <a:r>
              <a:rPr lang="ru-RU" dirty="0" smtClean="0">
                <a:latin typeface="Book Antiqua" pitchFamily="18" charset="0"/>
              </a:rPr>
              <a:t>нежељене </a:t>
            </a:r>
            <a:r>
              <a:rPr lang="ru-RU" dirty="0">
                <a:latin typeface="Book Antiqua" pitchFamily="18" charset="0"/>
              </a:rPr>
              <a:t>ефекте терапије,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присуство </a:t>
            </a:r>
            <a:r>
              <a:rPr lang="ru-RU" dirty="0">
                <a:latin typeface="Book Antiqua" pitchFamily="18" charset="0"/>
              </a:rPr>
              <a:t>екстраинтестиналних манифестација </a:t>
            </a:r>
            <a:r>
              <a:rPr lang="ru-RU" dirty="0" smtClean="0">
                <a:latin typeface="Book Antiqua" pitchFamily="18" charset="0"/>
              </a:rPr>
              <a:t>и </a:t>
            </a:r>
            <a:r>
              <a:rPr lang="ru-RU" dirty="0">
                <a:latin typeface="Book Antiqua" pitchFamily="18" charset="0"/>
              </a:rPr>
              <a:t>компликација </a:t>
            </a:r>
            <a:r>
              <a:rPr lang="ru-RU" dirty="0" smtClean="0">
                <a:latin typeface="Book Antiqua" pitchFamily="18" charset="0"/>
              </a:rPr>
              <a:t>болести,</a:t>
            </a:r>
          </a:p>
          <a:p>
            <a:r>
              <a:rPr lang="ru-RU" dirty="0" smtClean="0">
                <a:latin typeface="Book Antiqua" pitchFamily="18" charset="0"/>
              </a:rPr>
              <a:t>године </a:t>
            </a:r>
            <a:r>
              <a:rPr lang="ru-RU" dirty="0">
                <a:latin typeface="Book Antiqua" pitchFamily="18" charset="0"/>
              </a:rPr>
              <a:t>кад је болест настала</a:t>
            </a:r>
            <a:r>
              <a:rPr lang="ru-RU" dirty="0" smtClean="0">
                <a:latin typeface="Book Antiqua" pitchFamily="18" charset="0"/>
              </a:rPr>
              <a:t>,</a:t>
            </a:r>
          </a:p>
          <a:p>
            <a:r>
              <a:rPr lang="ru-RU" dirty="0" smtClean="0">
                <a:latin typeface="Book Antiqua" pitchFamily="18" charset="0"/>
              </a:rPr>
              <a:t>као </a:t>
            </a:r>
            <a:r>
              <a:rPr lang="ru-RU" dirty="0">
                <a:latin typeface="Book Antiqua" pitchFamily="18" charset="0"/>
              </a:rPr>
              <a:t>и социо-епидемиолошку анкету.</a:t>
            </a:r>
          </a:p>
          <a:p>
            <a:endParaRPr lang="ru-RU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12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59" cy="5472608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примењује </a:t>
            </a:r>
            <a:r>
              <a:rPr lang="ru-RU" dirty="0" smtClean="0">
                <a:latin typeface="Book Antiqua" pitchFamily="18" charset="0"/>
              </a:rPr>
              <a:t>интравенски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током </a:t>
            </a:r>
            <a:r>
              <a:rPr lang="ru-RU" dirty="0">
                <a:latin typeface="Book Antiqua" pitchFamily="18" charset="0"/>
              </a:rPr>
              <a:t>2 </a:t>
            </a:r>
            <a:r>
              <a:rPr lang="ru-RU" dirty="0" smtClean="0">
                <a:latin typeface="Book Antiqua" pitchFamily="18" charset="0"/>
              </a:rPr>
              <a:t>сата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с</a:t>
            </a:r>
            <a:r>
              <a:rPr lang="ru-RU" dirty="0" smtClean="0">
                <a:latin typeface="Book Antiqua" pitchFamily="18" charset="0"/>
              </a:rPr>
              <a:t>ви </a:t>
            </a:r>
            <a:r>
              <a:rPr lang="ru-RU" dirty="0">
                <a:latin typeface="Book Antiqua" pitchFamily="18" charset="0"/>
              </a:rPr>
              <a:t>пацијенти који примају </a:t>
            </a:r>
            <a:r>
              <a:rPr lang="ru-RU" dirty="0" smtClean="0">
                <a:latin typeface="Book Antiqua" pitchFamily="18" charset="0"/>
              </a:rPr>
              <a:t>инфликсимаб морају </a:t>
            </a:r>
            <a:r>
              <a:rPr lang="ru-RU" dirty="0">
                <a:latin typeface="Book Antiqua" pitchFamily="18" charset="0"/>
              </a:rPr>
              <a:t>да буду под надзором најмање 1-2 сата након инфузије због </a:t>
            </a:r>
            <a:r>
              <a:rPr lang="ru-RU" dirty="0" smtClean="0">
                <a:latin typeface="Book Antiqua" pitchFamily="18" charset="0"/>
              </a:rPr>
              <a:t>акутних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нежељених реакција </a:t>
            </a:r>
            <a:r>
              <a:rPr lang="ru-RU" dirty="0">
                <a:latin typeface="Book Antiqua" pitchFamily="18" charset="0"/>
              </a:rPr>
              <a:t>везаних за примену </a:t>
            </a:r>
            <a:r>
              <a:rPr lang="ru-RU" dirty="0" smtClean="0">
                <a:latin typeface="Book Antiqua" pitchFamily="18" charset="0"/>
              </a:rPr>
              <a:t>инфузије</a:t>
            </a: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Book Antiqua" pitchFamily="18" charset="0"/>
              </a:rPr>
              <a:t>Контраиндикације </a:t>
            </a:r>
            <a:endParaRPr lang="en-US" b="1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Преосетљивост </a:t>
            </a:r>
            <a:r>
              <a:rPr lang="ru-RU" dirty="0">
                <a:latin typeface="Book Antiqua" pitchFamily="18" charset="0"/>
              </a:rPr>
              <a:t>на активну супстанцу, на друге мишје протеине, или на било коју од помоћних </a:t>
            </a:r>
            <a:r>
              <a:rPr lang="ru-RU" dirty="0" smtClean="0">
                <a:latin typeface="Book Antiqua" pitchFamily="18" charset="0"/>
              </a:rPr>
              <a:t>супстанци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Пацијенти </a:t>
            </a:r>
            <a:r>
              <a:rPr lang="ru-RU" dirty="0">
                <a:latin typeface="Book Antiqua" pitchFamily="18" charset="0"/>
              </a:rPr>
              <a:t>са туберкулозом или другим тешким инфекцијама као што су сепса, апсцеси и опортунистичке инфекције 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Пацијенти </a:t>
            </a:r>
            <a:r>
              <a:rPr lang="ru-RU" dirty="0">
                <a:latin typeface="Book Antiqua" pitchFamily="18" charset="0"/>
              </a:rPr>
              <a:t>са умереном или тешком срчаном инсуфицијенцијом (NYHA класа </a:t>
            </a:r>
            <a:r>
              <a:rPr lang="sr-Latn-RS" dirty="0" smtClean="0">
                <a:latin typeface="Book Antiqua" pitchFamily="18" charset="0"/>
              </a:rPr>
              <a:t>III</a:t>
            </a:r>
            <a:r>
              <a:rPr lang="ru-RU" dirty="0" smtClean="0">
                <a:latin typeface="Book Antiqua" pitchFamily="18" charset="0"/>
              </a:rPr>
              <a:t>/</a:t>
            </a:r>
            <a:r>
              <a:rPr lang="sr-Latn-RS" dirty="0" smtClean="0">
                <a:latin typeface="Book Antiqua" pitchFamily="18" charset="0"/>
              </a:rPr>
              <a:t>IV</a:t>
            </a:r>
            <a:r>
              <a:rPr lang="ru-RU" dirty="0" smtClean="0">
                <a:latin typeface="Book Antiqua" pitchFamily="18" charset="0"/>
              </a:rPr>
              <a:t>) 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56784" cy="864096"/>
          </a:xfrm>
        </p:spPr>
        <p:txBody>
          <a:bodyPr/>
          <a:lstStyle/>
          <a:p>
            <a:r>
              <a:rPr lang="sr-Cyrl-RS" sz="2800" b="1" dirty="0">
                <a:solidFill>
                  <a:prstClr val="black"/>
                </a:solidFill>
                <a:latin typeface="Book Antiqua" pitchFamily="18" charset="0"/>
              </a:rPr>
              <a:t>Биолошка терапија 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022" y="5157192"/>
            <a:ext cx="2012608" cy="161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39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Book Antiqua" pitchFamily="18" charset="0"/>
              </a:rPr>
              <a:t> 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Истовремена </a:t>
            </a:r>
            <a:r>
              <a:rPr lang="ru-RU" b="1" dirty="0">
                <a:latin typeface="Book Antiqua" pitchFamily="18" charset="0"/>
              </a:rPr>
              <a:t>употреба инфликсимаба са </a:t>
            </a:r>
            <a:r>
              <a:rPr lang="ru-RU" b="1" dirty="0" smtClean="0">
                <a:latin typeface="Book Antiqua" pitchFamily="18" charset="0"/>
              </a:rPr>
              <a:t>осталим </a:t>
            </a:r>
            <a:r>
              <a:rPr lang="ru-RU" b="1" dirty="0">
                <a:latin typeface="Book Antiqua" pitchFamily="18" charset="0"/>
              </a:rPr>
              <a:t>биолошким </a:t>
            </a:r>
            <a:r>
              <a:rPr lang="ru-RU" b="1" dirty="0" smtClean="0">
                <a:latin typeface="Book Antiqua" pitchFamily="18" charset="0"/>
              </a:rPr>
              <a:t>лековима</a:t>
            </a:r>
            <a:r>
              <a:rPr lang="en-US" b="1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који </a:t>
            </a:r>
            <a:r>
              <a:rPr lang="ru-RU" dirty="0">
                <a:latin typeface="Book Antiqua" pitchFamily="18" charset="0"/>
              </a:rPr>
              <a:t>се користе у лечењу истих стања као и </a:t>
            </a:r>
            <a:r>
              <a:rPr lang="ru-RU" dirty="0" smtClean="0">
                <a:latin typeface="Book Antiqua" pitchFamily="18" charset="0"/>
              </a:rPr>
              <a:t>инфликсимаб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се </a:t>
            </a:r>
            <a:r>
              <a:rPr lang="ru-RU" b="1" dirty="0">
                <a:latin typeface="Book Antiqua" pitchFamily="18" charset="0"/>
              </a:rPr>
              <a:t>не препоручује </a:t>
            </a:r>
            <a:r>
              <a:rPr lang="ru-RU" dirty="0">
                <a:latin typeface="Book Antiqua" pitchFamily="18" charset="0"/>
              </a:rPr>
              <a:t>због могућности појаве повећаног ризика од инфекције, и других могућих фармаколошких </a:t>
            </a:r>
            <a:r>
              <a:rPr lang="ru-RU" dirty="0" smtClean="0">
                <a:latin typeface="Book Antiqua" pitchFamily="18" charset="0"/>
              </a:rPr>
              <a:t>интеракција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кортикостериоди немају клинички </a:t>
            </a:r>
            <a:r>
              <a:rPr lang="ru-RU" dirty="0" smtClean="0">
                <a:latin typeface="Book Antiqua" pitchFamily="18" charset="0"/>
              </a:rPr>
              <a:t>значајан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утицај </a:t>
            </a:r>
            <a:r>
              <a:rPr lang="ru-RU" dirty="0">
                <a:latin typeface="Book Antiqua" pitchFamily="18" charset="0"/>
              </a:rPr>
              <a:t>на фармакокинетику </a:t>
            </a:r>
            <a:r>
              <a:rPr lang="ru-RU" dirty="0" smtClean="0">
                <a:latin typeface="Book Antiqua" pitchFamily="18" charset="0"/>
              </a:rPr>
              <a:t>инфликсимаба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н</a:t>
            </a:r>
            <a:r>
              <a:rPr lang="ru-RU" dirty="0" smtClean="0">
                <a:latin typeface="Book Antiqua" pitchFamily="18" charset="0"/>
              </a:rPr>
              <a:t>е </a:t>
            </a:r>
            <a:r>
              <a:rPr lang="ru-RU" dirty="0">
                <a:latin typeface="Book Antiqua" pitchFamily="18" charset="0"/>
              </a:rPr>
              <a:t>препоручује се истовремена примена </a:t>
            </a:r>
            <a:r>
              <a:rPr lang="ru-RU" dirty="0" smtClean="0">
                <a:latin typeface="Book Antiqua" pitchFamily="18" charset="0"/>
              </a:rPr>
              <a:t>инфликсимаба и живих </a:t>
            </a:r>
            <a:r>
              <a:rPr lang="ru-RU" dirty="0" smtClean="0">
                <a:latin typeface="Book Antiqua" pitchFamily="18" charset="0"/>
              </a:rPr>
              <a:t>вакцина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355160" cy="792088"/>
          </a:xfrm>
        </p:spPr>
        <p:txBody>
          <a:bodyPr/>
          <a:lstStyle/>
          <a:p>
            <a:r>
              <a:rPr lang="sr-Cyrl-RS" sz="2800" b="1" dirty="0">
                <a:solidFill>
                  <a:prstClr val="black"/>
                </a:solidFill>
                <a:latin typeface="Book Antiqua" pitchFamily="18" charset="0"/>
              </a:rPr>
              <a:t>Биолошка терапија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9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6048672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>
                <a:latin typeface="Book Antiqua" pitchFamily="18" charset="0"/>
              </a:rPr>
              <a:t>и</a:t>
            </a:r>
            <a:r>
              <a:rPr lang="sr-Cyrl-RS" dirty="0" smtClean="0">
                <a:latin typeface="Book Antiqua" pitchFamily="18" charset="0"/>
              </a:rPr>
              <a:t>нфекције </a:t>
            </a:r>
            <a:r>
              <a:rPr lang="sr-Cyrl-RS" dirty="0">
                <a:latin typeface="Book Antiqua" pitchFamily="18" charset="0"/>
              </a:rPr>
              <a:t>горњег дела респираторног тракта (</a:t>
            </a:r>
            <a:r>
              <a:rPr lang="sr-Cyrl-RS" dirty="0" smtClean="0">
                <a:latin typeface="Book Antiqua" pitchFamily="18" charset="0"/>
              </a:rPr>
              <a:t>јављају се </a:t>
            </a:r>
            <a:r>
              <a:rPr lang="sr-Cyrl-RS" dirty="0">
                <a:latin typeface="Book Antiqua" pitchFamily="18" charset="0"/>
              </a:rPr>
              <a:t>код 25,3% </a:t>
            </a:r>
            <a:r>
              <a:rPr lang="sr-Cyrl-RS" dirty="0" smtClean="0">
                <a:latin typeface="Book Antiqua" pitchFamily="18" charset="0"/>
              </a:rPr>
              <a:t>пацијената)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err="1" smtClean="0">
                <a:latin typeface="Book Antiqua" pitchFamily="18" charset="0"/>
              </a:rPr>
              <a:t>реактивација</a:t>
            </a:r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>
                <a:latin typeface="Book Antiqua" pitchFamily="18" charset="0"/>
              </a:rPr>
              <a:t>хепатитиса Б (ХБВ),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err="1" smtClean="0">
                <a:latin typeface="Book Antiqua" pitchFamily="18" charset="0"/>
              </a:rPr>
              <a:t>конгестивна</a:t>
            </a:r>
            <a:r>
              <a:rPr lang="sr-Cyrl-RS" dirty="0" smtClean="0">
                <a:latin typeface="Book Antiqua" pitchFamily="18" charset="0"/>
              </a:rPr>
              <a:t> срчана </a:t>
            </a:r>
            <a:r>
              <a:rPr lang="sr-Cyrl-RS" dirty="0" err="1" smtClean="0">
                <a:latin typeface="Book Antiqua" pitchFamily="18" charset="0"/>
              </a:rPr>
              <a:t>инсуфицијенција</a:t>
            </a:r>
            <a:r>
              <a:rPr lang="sr-Cyrl-RS" dirty="0" smtClean="0">
                <a:latin typeface="Book Antiqua" pitchFamily="18" charset="0"/>
              </a:rPr>
              <a:t>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озбиљне </a:t>
            </a:r>
            <a:r>
              <a:rPr lang="sr-Cyrl-RS" dirty="0">
                <a:latin typeface="Book Antiqua" pitchFamily="18" charset="0"/>
              </a:rPr>
              <a:t>инфекције (укључујући сепсу, опортунистичке инфекције и туберкулозу),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серумска </a:t>
            </a:r>
            <a:r>
              <a:rPr lang="sr-Cyrl-RS" dirty="0">
                <a:latin typeface="Book Antiqua" pitchFamily="18" charset="0"/>
              </a:rPr>
              <a:t>болест (</a:t>
            </a:r>
            <a:r>
              <a:rPr lang="sr-Cyrl-RS" dirty="0" smtClean="0">
                <a:latin typeface="Book Antiqua" pitchFamily="18" charset="0"/>
              </a:rPr>
              <a:t>одложена реакција </a:t>
            </a:r>
            <a:r>
              <a:rPr lang="sr-Cyrl-RS" dirty="0">
                <a:latin typeface="Book Antiqua" pitchFamily="18" charset="0"/>
              </a:rPr>
              <a:t>преосетљивости), хематолошке реакције,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системски </a:t>
            </a:r>
            <a:r>
              <a:rPr lang="sr-Cyrl-RS" dirty="0" err="1">
                <a:latin typeface="Book Antiqua" pitchFamily="18" charset="0"/>
              </a:rPr>
              <a:t>лупус</a:t>
            </a:r>
            <a:r>
              <a:rPr lang="sr-Cyrl-RS" dirty="0">
                <a:latin typeface="Book Antiqua" pitchFamily="18" charset="0"/>
              </a:rPr>
              <a:t> </a:t>
            </a:r>
            <a:r>
              <a:rPr lang="sr-Cyrl-RS" dirty="0" err="1">
                <a:latin typeface="Book Antiqua" pitchFamily="18" charset="0"/>
              </a:rPr>
              <a:t>еритематозус</a:t>
            </a:r>
            <a:r>
              <a:rPr lang="sr-Cyrl-RS" dirty="0">
                <a:latin typeface="Book Antiqua" pitchFamily="18" charset="0"/>
              </a:rPr>
              <a:t> / синдром сличан </a:t>
            </a:r>
            <a:r>
              <a:rPr lang="sr-Cyrl-RS" dirty="0" err="1">
                <a:latin typeface="Book Antiqua" pitchFamily="18" charset="0"/>
              </a:rPr>
              <a:t>лупусу</a:t>
            </a:r>
            <a:r>
              <a:rPr lang="sr-Cyrl-RS" dirty="0">
                <a:latin typeface="Book Antiqua" pitchFamily="18" charset="0"/>
              </a:rPr>
              <a:t>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err="1">
                <a:latin typeface="Book Antiqua" pitchFamily="18" charset="0"/>
              </a:rPr>
              <a:t>д</a:t>
            </a:r>
            <a:r>
              <a:rPr lang="sr-Cyrl-RS" dirty="0" err="1" smtClean="0">
                <a:latin typeface="Book Antiqua" pitchFamily="18" charset="0"/>
              </a:rPr>
              <a:t>емијелинизирајући</a:t>
            </a:r>
            <a:r>
              <a:rPr lang="sr-Cyrl-RS" dirty="0" smtClean="0">
                <a:latin typeface="Book Antiqua" pitchFamily="18" charset="0"/>
              </a:rPr>
              <a:t> поремећаји,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err="1" smtClean="0">
                <a:latin typeface="Book Antiqua" pitchFamily="18" charset="0"/>
              </a:rPr>
              <a:t>хепатобилијарни</a:t>
            </a:r>
            <a:r>
              <a:rPr lang="sr-Cyrl-RS" dirty="0" smtClean="0">
                <a:latin typeface="Book Antiqua" pitchFamily="18" charset="0"/>
              </a:rPr>
              <a:t> поремећаји,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лимфом,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>
                <a:latin typeface="Book Antiqua" pitchFamily="18" charset="0"/>
              </a:rPr>
              <a:t>л</a:t>
            </a:r>
            <a:r>
              <a:rPr lang="sr-Cyrl-RS" dirty="0" smtClean="0">
                <a:latin typeface="Book Antiqua" pitchFamily="18" charset="0"/>
              </a:rPr>
              <a:t>еукемија,</a:t>
            </a:r>
            <a:endParaRPr lang="en-US" dirty="0">
              <a:latin typeface="Book Antiqua" pitchFamily="18" charset="0"/>
            </a:endParaRPr>
          </a:p>
          <a:p>
            <a:r>
              <a:rPr lang="sr-Cyrl-RS" dirty="0" err="1" smtClean="0">
                <a:latin typeface="Book Antiqua" pitchFamily="18" charset="0"/>
              </a:rPr>
              <a:t>меланом</a:t>
            </a:r>
            <a:r>
              <a:rPr lang="sr-Cyrl-RS" dirty="0">
                <a:latin typeface="Book Antiqua" pitchFamily="18" charset="0"/>
              </a:rPr>
              <a:t>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err="1" smtClean="0">
                <a:latin typeface="Book Antiqua" pitchFamily="18" charset="0"/>
              </a:rPr>
              <a:t>малигнитет</a:t>
            </a:r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>
                <a:latin typeface="Book Antiqua" pitchFamily="18" charset="0"/>
              </a:rPr>
              <a:t>у педијатријској популацији, </a:t>
            </a:r>
            <a:r>
              <a:rPr lang="sr-Cyrl-RS" dirty="0" err="1" smtClean="0">
                <a:latin typeface="Book Antiqua" pitchFamily="18" charset="0"/>
              </a:rPr>
              <a:t>саркоидоза</a:t>
            </a:r>
            <a:r>
              <a:rPr lang="sr-Cyrl-RS" dirty="0" smtClean="0">
                <a:latin typeface="Book Antiqua" pitchFamily="18" charset="0"/>
              </a:rPr>
              <a:t>/реакције </a:t>
            </a:r>
            <a:r>
              <a:rPr lang="sr-Cyrl-RS" dirty="0">
                <a:latin typeface="Book Antiqua" pitchFamily="18" charset="0"/>
              </a:rPr>
              <a:t>сличне </a:t>
            </a:r>
            <a:r>
              <a:rPr lang="sr-Cyrl-RS" dirty="0" err="1">
                <a:latin typeface="Book Antiqua" pitchFamily="18" charset="0"/>
              </a:rPr>
              <a:t>саркоидози</a:t>
            </a:r>
            <a:r>
              <a:rPr lang="sr-Cyrl-RS" dirty="0">
                <a:latin typeface="Book Antiqua" pitchFamily="18" charset="0"/>
              </a:rPr>
              <a:t>,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интестинални </a:t>
            </a:r>
            <a:r>
              <a:rPr lang="sr-Cyrl-RS" dirty="0">
                <a:latin typeface="Book Antiqua" pitchFamily="18" charset="0"/>
              </a:rPr>
              <a:t>или </a:t>
            </a:r>
            <a:r>
              <a:rPr lang="sr-Cyrl-RS" dirty="0" err="1" smtClean="0">
                <a:latin typeface="Book Antiqua" pitchFamily="18" charset="0"/>
              </a:rPr>
              <a:t>перианални</a:t>
            </a:r>
            <a:r>
              <a:rPr lang="sr-Cyrl-RS" dirty="0" smtClean="0">
                <a:latin typeface="Book Antiqua" pitchFamily="18" charset="0"/>
              </a:rPr>
              <a:t> апсцесе </a:t>
            </a:r>
            <a:r>
              <a:rPr lang="sr-Cyrl-RS" dirty="0">
                <a:latin typeface="Book Antiqua" pitchFamily="18" charset="0"/>
              </a:rPr>
              <a:t>(код </a:t>
            </a:r>
            <a:r>
              <a:rPr lang="sr-Cyrl-RS" dirty="0" err="1">
                <a:latin typeface="Book Antiqua" pitchFamily="18" charset="0"/>
              </a:rPr>
              <a:t>Кронове</a:t>
            </a:r>
            <a:r>
              <a:rPr lang="sr-Cyrl-RS" dirty="0">
                <a:latin typeface="Book Antiqua" pitchFamily="18" charset="0"/>
              </a:rPr>
              <a:t> болести),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озбиљне </a:t>
            </a:r>
            <a:r>
              <a:rPr lang="sr-Cyrl-RS" dirty="0">
                <a:latin typeface="Book Antiqua" pitchFamily="18" charset="0"/>
              </a:rPr>
              <a:t>нежељене реакције везане за примену </a:t>
            </a:r>
            <a:r>
              <a:rPr lang="sr-Cyrl-RS" dirty="0" smtClean="0">
                <a:latin typeface="Book Antiqua" pitchFamily="18" charset="0"/>
              </a:rPr>
              <a:t>инфузије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-396552" y="404664"/>
            <a:ext cx="6923112" cy="498384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chemeClr val="tx1"/>
                </a:solidFill>
                <a:latin typeface="Book Antiqua" pitchFamily="18" charset="0"/>
              </a:rPr>
              <a:t>Нежељена дејства </a:t>
            </a:r>
            <a:r>
              <a:rPr lang="sr-Cyrl-RS" sz="2400" b="1" dirty="0" err="1" smtClean="0">
                <a:solidFill>
                  <a:schemeClr val="tx1"/>
                </a:solidFill>
                <a:latin typeface="Book Antiqua" pitchFamily="18" charset="0"/>
              </a:rPr>
              <a:t>инфликсимаба</a:t>
            </a:r>
            <a:endParaRPr lang="en-US" sz="2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467544" y="1556792"/>
            <a:ext cx="8352928" cy="5184576"/>
          </a:xfrm>
        </p:spPr>
        <p:txBody>
          <a:bodyPr>
            <a:normAutofit fontScale="92500" lnSpcReduction="10000"/>
          </a:bodyPr>
          <a:lstStyle/>
          <a:p>
            <a:r>
              <a:rPr lang="sr-Cyrl-RS" b="1" dirty="0" err="1" smtClean="0">
                <a:latin typeface="Book Antiqua" pitchFamily="18" charset="0"/>
              </a:rPr>
              <a:t>Адалимумаб</a:t>
            </a:r>
            <a:r>
              <a:rPr lang="sr-Cyrl-RS" b="1" dirty="0" smtClean="0">
                <a:latin typeface="Book Antiqua" pitchFamily="18" charset="0"/>
              </a:rPr>
              <a:t> </a:t>
            </a:r>
            <a:endParaRPr lang="sr-Latn-RS" b="1" dirty="0">
              <a:latin typeface="Book Antiqua" pitchFamily="18" charset="0"/>
            </a:endParaRPr>
          </a:p>
          <a:p>
            <a:r>
              <a:rPr lang="sr-Latn-RS" b="1" dirty="0" err="1" smtClean="0">
                <a:latin typeface="Book Antiqua" pitchFamily="18" charset="0"/>
              </a:rPr>
              <a:t>Humira</a:t>
            </a:r>
            <a:r>
              <a:rPr lang="ru-RU" b="1" dirty="0" smtClean="0">
                <a:latin typeface="Book Antiqua" pitchFamily="18" charset="0"/>
              </a:rPr>
              <a:t>®, 40</a:t>
            </a:r>
            <a:r>
              <a:rPr lang="sr-Latn-RS" b="1" dirty="0" smtClean="0">
                <a:latin typeface="Book Antiqua" pitchFamily="18" charset="0"/>
              </a:rPr>
              <a:t> </a:t>
            </a:r>
            <a:r>
              <a:rPr lang="sr-Latn-RS" b="1" dirty="0" err="1" smtClean="0">
                <a:latin typeface="Book Antiqua" pitchFamily="18" charset="0"/>
              </a:rPr>
              <a:t>mg</a:t>
            </a:r>
            <a:r>
              <a:rPr lang="ru-RU" b="1" dirty="0" smtClean="0">
                <a:latin typeface="Book Antiqua" pitchFamily="18" charset="0"/>
              </a:rPr>
              <a:t>/0,4 </a:t>
            </a:r>
            <a:r>
              <a:rPr lang="sr-Latn-RS" b="1" dirty="0" err="1" smtClean="0">
                <a:latin typeface="Book Antiqua" pitchFamily="18" charset="0"/>
              </a:rPr>
              <a:t>mL</a:t>
            </a:r>
            <a:r>
              <a:rPr lang="ru-RU" b="1" dirty="0" smtClean="0">
                <a:latin typeface="Book Antiqua" pitchFamily="18" charset="0"/>
              </a:rPr>
              <a:t>, </a:t>
            </a:r>
            <a:r>
              <a:rPr lang="ru-RU" b="1" dirty="0">
                <a:latin typeface="Book Antiqua" pitchFamily="18" charset="0"/>
              </a:rPr>
              <a:t>раствор за ин‌јекцију у напуњеном ин‌јекционом шприцу </a:t>
            </a:r>
            <a:endParaRPr lang="en-US" b="1" dirty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рекомбинантно </a:t>
            </a:r>
            <a:r>
              <a:rPr lang="ru-RU" sz="2000" dirty="0">
                <a:latin typeface="Book Antiqua" pitchFamily="18" charset="0"/>
              </a:rPr>
              <a:t>хумано моноклонско антитело, добијено из ћелија јајника кинеског </a:t>
            </a:r>
            <a:r>
              <a:rPr lang="ru-RU" sz="2000" dirty="0" smtClean="0">
                <a:latin typeface="Book Antiqua" pitchFamily="18" charset="0"/>
              </a:rPr>
              <a:t>хрчка</a:t>
            </a:r>
          </a:p>
          <a:p>
            <a:r>
              <a:rPr lang="ru-RU" sz="2000" dirty="0">
                <a:latin typeface="Book Antiqua" pitchFamily="18" charset="0"/>
              </a:rPr>
              <a:t>с</a:t>
            </a:r>
            <a:r>
              <a:rPr lang="ru-RU" sz="2000" dirty="0" smtClean="0">
                <a:latin typeface="Book Antiqua" pitchFamily="18" charset="0"/>
              </a:rPr>
              <a:t>пецифично </a:t>
            </a:r>
            <a:r>
              <a:rPr lang="ru-RU" sz="2000" dirty="0" smtClean="0">
                <a:latin typeface="Book Antiqua" pitchFamily="18" charset="0"/>
              </a:rPr>
              <a:t>се </a:t>
            </a:r>
            <a:r>
              <a:rPr lang="ru-RU" sz="2000" dirty="0">
                <a:latin typeface="Book Antiqua" pitchFamily="18" charset="0"/>
              </a:rPr>
              <a:t>везује за </a:t>
            </a:r>
            <a:r>
              <a:rPr lang="sr-Latn-RS" sz="2000" dirty="0" smtClean="0">
                <a:latin typeface="Book Antiqua" pitchFamily="18" charset="0"/>
              </a:rPr>
              <a:t>TNF </a:t>
            </a:r>
            <a:r>
              <a:rPr lang="ru-RU" sz="2000" dirty="0" smtClean="0">
                <a:latin typeface="Book Antiqua" pitchFamily="18" charset="0"/>
              </a:rPr>
              <a:t>и </a:t>
            </a:r>
            <a:r>
              <a:rPr lang="ru-RU" sz="2000" dirty="0">
                <a:latin typeface="Book Antiqua" pitchFamily="18" charset="0"/>
              </a:rPr>
              <a:t>неутралише биолошке функције </a:t>
            </a:r>
            <a:r>
              <a:rPr lang="sr-Latn-RS" sz="2000" dirty="0" smtClean="0">
                <a:latin typeface="Book Antiqua" pitchFamily="18" charset="0"/>
              </a:rPr>
              <a:t>TNF</a:t>
            </a:r>
            <a:r>
              <a:rPr lang="ru-RU" sz="2000" dirty="0" smtClean="0">
                <a:latin typeface="Book Antiqua" pitchFamily="18" charset="0"/>
              </a:rPr>
              <a:t>-</a:t>
            </a:r>
            <a:r>
              <a:rPr lang="el-GR" sz="2000" dirty="0" smtClean="0">
                <a:latin typeface="Book Antiqua" pitchFamily="18" charset="0"/>
              </a:rPr>
              <a:t>α</a:t>
            </a:r>
            <a:r>
              <a:rPr lang="ru-RU" sz="2000" dirty="0" smtClean="0">
                <a:latin typeface="Book Antiqua" pitchFamily="18" charset="0"/>
              </a:rPr>
              <a:t> </a:t>
            </a:r>
            <a:r>
              <a:rPr lang="ru-RU" sz="2000" dirty="0">
                <a:latin typeface="Book Antiqua" pitchFamily="18" charset="0"/>
              </a:rPr>
              <a:t>блокирајући његову интеракцију са </a:t>
            </a:r>
            <a:r>
              <a:rPr lang="ru-RU" sz="2000" dirty="0" smtClean="0">
                <a:latin typeface="Book Antiqua" pitchFamily="18" charset="0"/>
              </a:rPr>
              <a:t>површинским </a:t>
            </a:r>
            <a:r>
              <a:rPr lang="ru-RU" sz="2000" dirty="0">
                <a:latin typeface="Book Antiqua" pitchFamily="18" charset="0"/>
              </a:rPr>
              <a:t>ћелијским </a:t>
            </a:r>
            <a:r>
              <a:rPr lang="ru-RU" sz="2000" dirty="0" smtClean="0">
                <a:latin typeface="Book Antiqua" pitchFamily="18" charset="0"/>
              </a:rPr>
              <a:t>рецепторима</a:t>
            </a:r>
            <a:r>
              <a:rPr lang="ru-RU" sz="2000" dirty="0">
                <a:latin typeface="Book Antiqua" pitchFamily="18" charset="0"/>
              </a:rPr>
              <a:t>. </a:t>
            </a:r>
            <a:endParaRPr lang="ru-RU" sz="2000" dirty="0" smtClean="0">
              <a:latin typeface="Book Antiqua" pitchFamily="18" charset="0"/>
            </a:endParaRPr>
          </a:p>
          <a:p>
            <a:endParaRPr lang="sr-Latn-RS" sz="2000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sr-Cyrl-RS" sz="2000" b="1" dirty="0" smtClean="0">
                <a:latin typeface="Book Antiqua" pitchFamily="18" charset="0"/>
              </a:rPr>
              <a:t>Псоријаза: </a:t>
            </a:r>
            <a:r>
              <a:rPr lang="sr-Cyrl-RS" sz="2000" dirty="0" smtClean="0">
                <a:latin typeface="Book Antiqua" pitchFamily="18" charset="0"/>
              </a:rPr>
              <a:t> препоручено дозирање лека:</a:t>
            </a:r>
            <a:r>
              <a:rPr lang="sr-Latn-RS" sz="2000" dirty="0" smtClean="0">
                <a:latin typeface="Book Antiqua" pitchFamily="18" charset="0"/>
              </a:rPr>
              <a:t> </a:t>
            </a:r>
          </a:p>
          <a:p>
            <a:r>
              <a:rPr lang="sr-Cyrl-RS" sz="2000" dirty="0" smtClean="0">
                <a:latin typeface="Book Antiqua" pitchFamily="18" charset="0"/>
              </a:rPr>
              <a:t>за </a:t>
            </a:r>
            <a:r>
              <a:rPr lang="sr-Cyrl-RS" sz="2000" dirty="0">
                <a:latin typeface="Book Antiqua" pitchFamily="18" charset="0"/>
              </a:rPr>
              <a:t>одрасле пацијенте је: иницијална доза од 80 </a:t>
            </a:r>
            <a:r>
              <a:rPr lang="sr-Latn-RS" sz="2000" dirty="0" err="1" smtClean="0">
                <a:latin typeface="Book Antiqua" pitchFamily="18" charset="0"/>
              </a:rPr>
              <a:t>mg</a:t>
            </a:r>
            <a:r>
              <a:rPr lang="sr-Cyrl-RS" sz="2000" dirty="0" smtClean="0">
                <a:latin typeface="Book Antiqua" pitchFamily="18" charset="0"/>
              </a:rPr>
              <a:t> </a:t>
            </a:r>
            <a:r>
              <a:rPr lang="sr-Cyrl-RS" sz="2000" dirty="0" err="1">
                <a:latin typeface="Book Antiqua" pitchFamily="18" charset="0"/>
              </a:rPr>
              <a:t>супкутано</a:t>
            </a:r>
            <a:r>
              <a:rPr lang="sr-Cyrl-RS" sz="2000" dirty="0">
                <a:latin typeface="Book Antiqua" pitchFamily="18" charset="0"/>
              </a:rPr>
              <a:t>, а затим 40 </a:t>
            </a:r>
            <a:r>
              <a:rPr lang="sr-Latn-RS" sz="2000" dirty="0" err="1" smtClean="0">
                <a:latin typeface="Book Antiqua" pitchFamily="18" charset="0"/>
              </a:rPr>
              <a:t>mg</a:t>
            </a:r>
            <a:r>
              <a:rPr lang="sr-Cyrl-RS" sz="2000" dirty="0" smtClean="0">
                <a:latin typeface="Book Antiqua" pitchFamily="18" charset="0"/>
              </a:rPr>
              <a:t> </a:t>
            </a:r>
            <a:r>
              <a:rPr lang="sr-Cyrl-RS" sz="2000" dirty="0" err="1">
                <a:latin typeface="Book Antiqua" pitchFamily="18" charset="0"/>
              </a:rPr>
              <a:t>супкутано</a:t>
            </a:r>
            <a:r>
              <a:rPr lang="sr-Cyrl-RS" sz="2000" dirty="0">
                <a:latin typeface="Book Antiqua" pitchFamily="18" charset="0"/>
              </a:rPr>
              <a:t> сваке друге недеље, с тим што се прва доза од 40 </a:t>
            </a:r>
            <a:r>
              <a:rPr lang="sr-Latn-RS" sz="2000" dirty="0" err="1" smtClean="0">
                <a:latin typeface="Book Antiqua" pitchFamily="18" charset="0"/>
              </a:rPr>
              <a:t>mg</a:t>
            </a:r>
            <a:r>
              <a:rPr lang="sr-Cyrl-RS" sz="2000" dirty="0" smtClean="0">
                <a:latin typeface="Book Antiqua" pitchFamily="18" charset="0"/>
              </a:rPr>
              <a:t> </a:t>
            </a:r>
            <a:r>
              <a:rPr lang="sr-Cyrl-RS" sz="2000" dirty="0">
                <a:latin typeface="Book Antiqua" pitchFamily="18" charset="0"/>
              </a:rPr>
              <a:t>даје недељу дана после иницијалне дозе. </a:t>
            </a:r>
            <a:endParaRPr lang="sr-Latn-RS" sz="2000" dirty="0" smtClean="0">
              <a:latin typeface="Book Antiqua" pitchFamily="18" charset="0"/>
            </a:endParaRPr>
          </a:p>
          <a:p>
            <a:r>
              <a:rPr lang="sr-Cyrl-RS" sz="2000" dirty="0">
                <a:latin typeface="Book Antiqua" pitchFamily="18" charset="0"/>
              </a:rPr>
              <a:t>п</a:t>
            </a:r>
            <a:r>
              <a:rPr lang="sr-Cyrl-RS" sz="2000" dirty="0" smtClean="0">
                <a:latin typeface="Book Antiqua" pitchFamily="18" charset="0"/>
              </a:rPr>
              <a:t>родужење </a:t>
            </a:r>
            <a:r>
              <a:rPr lang="sr-Cyrl-RS" sz="2000" dirty="0">
                <a:latin typeface="Book Antiqua" pitchFamily="18" charset="0"/>
              </a:rPr>
              <a:t>терапије дуже од 16 недеља треба </a:t>
            </a:r>
            <a:r>
              <a:rPr lang="sr-Cyrl-RS" sz="2000" dirty="0" smtClean="0">
                <a:latin typeface="Book Antiqua" pitchFamily="18" charset="0"/>
              </a:rPr>
              <a:t>пажљиво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sr-Cyrl-RS" sz="2000" dirty="0" smtClean="0">
                <a:latin typeface="Book Antiqua" pitchFamily="18" charset="0"/>
              </a:rPr>
              <a:t>размотрити </a:t>
            </a:r>
            <a:r>
              <a:rPr lang="sr-Cyrl-RS" sz="2000" dirty="0">
                <a:latin typeface="Book Antiqua" pitchFamily="18" charset="0"/>
              </a:rPr>
              <a:t>код пацијената који не постигну одговор унутар 16 недеља. </a:t>
            </a:r>
            <a:r>
              <a:rPr lang="sr-Latn-RS" sz="2000" dirty="0" smtClean="0">
                <a:latin typeface="Book Antiqua" pitchFamily="18" charset="0"/>
              </a:rPr>
              <a:t> </a:t>
            </a:r>
          </a:p>
          <a:p>
            <a:r>
              <a:rPr lang="sr-Cyrl-RS" sz="2000" dirty="0">
                <a:latin typeface="Book Antiqua" pitchFamily="18" charset="0"/>
              </a:rPr>
              <a:t>п</a:t>
            </a:r>
            <a:r>
              <a:rPr lang="sr-Cyrl-RS" sz="2000" dirty="0" smtClean="0">
                <a:latin typeface="Book Antiqua" pitchFamily="18" charset="0"/>
              </a:rPr>
              <a:t>осле </a:t>
            </a:r>
            <a:r>
              <a:rPr lang="sr-Cyrl-RS" sz="2000" dirty="0">
                <a:latin typeface="Book Antiqua" pitchFamily="18" charset="0"/>
              </a:rPr>
              <a:t>16 недеља пацијенти са неадекватним одговором могу имати корист ако им се повећа учесталост дозирања на 40 </a:t>
            </a:r>
            <a:r>
              <a:rPr lang="sr-Latn-RS" sz="2000" dirty="0" err="1" smtClean="0">
                <a:latin typeface="Book Antiqua" pitchFamily="18" charset="0"/>
              </a:rPr>
              <a:t>mg</a:t>
            </a:r>
            <a:r>
              <a:rPr lang="sr-Cyrl-RS" sz="2000" dirty="0" smtClean="0">
                <a:latin typeface="Book Antiqua" pitchFamily="18" charset="0"/>
              </a:rPr>
              <a:t> </a:t>
            </a:r>
            <a:r>
              <a:rPr lang="sr-Cyrl-RS" sz="2000" dirty="0">
                <a:latin typeface="Book Antiqua" pitchFamily="18" charset="0"/>
              </a:rPr>
              <a:t>сваке недеље</a:t>
            </a:r>
            <a:endParaRPr lang="en-US" sz="2000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136" y="332656"/>
            <a:ext cx="2135337" cy="155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25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95536" y="1268760"/>
            <a:ext cx="8208911" cy="5472608"/>
          </a:xfrm>
        </p:spPr>
        <p:txBody>
          <a:bodyPr>
            <a:normAutofit fontScale="85000" lnSpcReduction="20000"/>
          </a:bodyPr>
          <a:lstStyle/>
          <a:p>
            <a:r>
              <a:rPr lang="sr-Cyrl-RS" b="1" dirty="0">
                <a:latin typeface="Book Antiqua" pitchFamily="18" charset="0"/>
              </a:rPr>
              <a:t>Н</a:t>
            </a:r>
            <a:r>
              <a:rPr lang="sr-Cyrl-RS" b="1" dirty="0" smtClean="0">
                <a:latin typeface="Book Antiqua" pitchFamily="18" charset="0"/>
              </a:rPr>
              <a:t>ежељена </a:t>
            </a:r>
            <a:r>
              <a:rPr lang="sr-Cyrl-RS" b="1" dirty="0">
                <a:latin typeface="Book Antiqua" pitchFamily="18" charset="0"/>
              </a:rPr>
              <a:t>дејства </a:t>
            </a:r>
            <a:endParaRPr lang="sr-Cyrl-RS" dirty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>
                <a:latin typeface="Book Antiqua" pitchFamily="18" charset="0"/>
              </a:rPr>
              <a:t>инфекције (</a:t>
            </a:r>
            <a:r>
              <a:rPr lang="sr-Cyrl-RS" dirty="0" err="1">
                <a:latin typeface="Book Antiqua" pitchFamily="18" charset="0"/>
              </a:rPr>
              <a:t>назофарингитис</a:t>
            </a:r>
            <a:r>
              <a:rPr lang="sr-Cyrl-RS" dirty="0">
                <a:latin typeface="Book Antiqua" pitchFamily="18" charset="0"/>
              </a:rPr>
              <a:t>, инфекције горњег дела респираторног тракта и синузитис),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реакције </a:t>
            </a:r>
            <a:r>
              <a:rPr lang="sr-Cyrl-RS" dirty="0">
                <a:latin typeface="Book Antiqua" pitchFamily="18" charset="0"/>
              </a:rPr>
              <a:t>на месту примене ин‌јекције (</a:t>
            </a:r>
            <a:r>
              <a:rPr lang="sr-Cyrl-RS" dirty="0" err="1">
                <a:latin typeface="Book Antiqua" pitchFamily="18" charset="0"/>
              </a:rPr>
              <a:t>еритем</a:t>
            </a:r>
            <a:r>
              <a:rPr lang="sr-Cyrl-RS" dirty="0">
                <a:latin typeface="Book Antiqua" pitchFamily="18" charset="0"/>
              </a:rPr>
              <a:t>, свраб, хеморагија, бол или оток),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главобоља </a:t>
            </a:r>
            <a:r>
              <a:rPr lang="sr-Cyrl-RS" dirty="0">
                <a:latin typeface="Book Antiqua" pitchFamily="18" charset="0"/>
              </a:rPr>
              <a:t>и мишићно-скелетни </a:t>
            </a:r>
            <a:r>
              <a:rPr lang="sr-Cyrl-RS" dirty="0" smtClean="0">
                <a:latin typeface="Book Antiqua" pitchFamily="18" charset="0"/>
              </a:rPr>
              <a:t>бол</a:t>
            </a:r>
            <a:r>
              <a:rPr lang="sr-Cyrl-RS" dirty="0">
                <a:latin typeface="Book Antiqua" pitchFamily="18" charset="0"/>
              </a:rPr>
              <a:t>,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>
                <a:latin typeface="Book Antiqua" pitchFamily="18" charset="0"/>
              </a:rPr>
              <a:t>а</a:t>
            </a:r>
            <a:r>
              <a:rPr lang="sr-Cyrl-RS" dirty="0" smtClean="0">
                <a:latin typeface="Book Antiqua" pitchFamily="18" charset="0"/>
              </a:rPr>
              <a:t>нтагонисти </a:t>
            </a:r>
            <a:r>
              <a:rPr lang="sr-Cyrl-RS" dirty="0" smtClean="0">
                <a:latin typeface="Book Antiqua" pitchFamily="18" charset="0"/>
              </a:rPr>
              <a:t>Т</a:t>
            </a:r>
            <a:r>
              <a:rPr lang="sr-Latn-RS" dirty="0" smtClean="0">
                <a:latin typeface="Book Antiqua" pitchFamily="18" charset="0"/>
              </a:rPr>
              <a:t>NF</a:t>
            </a:r>
            <a:r>
              <a:rPr lang="sr-Cyrl-RS" dirty="0" smtClean="0">
                <a:latin typeface="Book Antiqua" pitchFamily="18" charset="0"/>
              </a:rPr>
              <a:t>-а</a:t>
            </a:r>
            <a:r>
              <a:rPr lang="sr-Cyrl-RS" dirty="0">
                <a:latin typeface="Book Antiqua" pitchFamily="18" charset="0"/>
              </a:rPr>
              <a:t>, као што је </a:t>
            </a:r>
            <a:r>
              <a:rPr lang="sr-Cyrl-RS" dirty="0" err="1">
                <a:latin typeface="Book Antiqua" pitchFamily="18" charset="0"/>
              </a:rPr>
              <a:t>Хумира</a:t>
            </a:r>
            <a:r>
              <a:rPr lang="sr-Cyrl-RS" dirty="0">
                <a:latin typeface="Book Antiqua" pitchFamily="18" charset="0"/>
              </a:rPr>
              <a:t>, утичу на </a:t>
            </a:r>
            <a:r>
              <a:rPr lang="sr-Cyrl-RS" dirty="0" err="1">
                <a:latin typeface="Book Antiqua" pitchFamily="18" charset="0"/>
              </a:rPr>
              <a:t>имунски</a:t>
            </a:r>
            <a:r>
              <a:rPr lang="sr-Cyrl-RS" dirty="0">
                <a:latin typeface="Book Antiqua" pitchFamily="18" charset="0"/>
              </a:rPr>
              <a:t> систем и њихова примена може утицати на одбрану организма од инфекција и </a:t>
            </a:r>
            <a:r>
              <a:rPr lang="sr-Cyrl-RS" dirty="0" smtClean="0">
                <a:latin typeface="Book Antiqua" pitchFamily="18" charset="0"/>
              </a:rPr>
              <a:t>канцера</a:t>
            </a:r>
            <a:r>
              <a:rPr lang="sr-Cyrl-RS" dirty="0">
                <a:latin typeface="Book Antiqua" pitchFamily="18" charset="0"/>
              </a:rPr>
              <a:t>,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>
                <a:latin typeface="Book Antiqua" pitchFamily="18" charset="0"/>
              </a:rPr>
              <a:t>и</a:t>
            </a:r>
            <a:r>
              <a:rPr lang="sr-Cyrl-RS" dirty="0" smtClean="0">
                <a:latin typeface="Book Antiqua" pitchFamily="18" charset="0"/>
              </a:rPr>
              <a:t>нфекције са </a:t>
            </a:r>
            <a:r>
              <a:rPr lang="sr-Cyrl-RS" dirty="0">
                <a:latin typeface="Book Antiqua" pitchFamily="18" charset="0"/>
              </a:rPr>
              <a:t>смртним </a:t>
            </a:r>
            <a:r>
              <a:rPr lang="sr-Cyrl-RS" dirty="0" smtClean="0">
                <a:latin typeface="Book Antiqua" pitchFamily="18" charset="0"/>
              </a:rPr>
              <a:t>исходом и инфекције које </a:t>
            </a:r>
            <a:r>
              <a:rPr lang="sr-Cyrl-RS" dirty="0">
                <a:latin typeface="Book Antiqua" pitchFamily="18" charset="0"/>
              </a:rPr>
              <a:t>угрожавају живот (укључујући сепсу, опортунистичке инфекције и туберкулозу), 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ХБВ </a:t>
            </a:r>
            <a:r>
              <a:rPr lang="sr-Cyrl-RS" dirty="0" err="1" smtClean="0">
                <a:latin typeface="Book Antiqua" pitchFamily="18" charset="0"/>
              </a:rPr>
              <a:t>реактивација</a:t>
            </a:r>
            <a:r>
              <a:rPr lang="sr-Cyrl-RS" dirty="0" smtClean="0">
                <a:latin typeface="Book Antiqua" pitchFamily="18" charset="0"/>
              </a:rPr>
              <a:t>,</a:t>
            </a:r>
          </a:p>
          <a:p>
            <a:r>
              <a:rPr lang="sr-Cyrl-RS" dirty="0" smtClean="0">
                <a:latin typeface="Book Antiqua" pitchFamily="18" charset="0"/>
              </a:rPr>
              <a:t>различити </a:t>
            </a:r>
            <a:r>
              <a:rPr lang="sr-Cyrl-RS" dirty="0" err="1">
                <a:latin typeface="Book Antiqua" pitchFamily="18" charset="0"/>
              </a:rPr>
              <a:t>малигнитети</a:t>
            </a:r>
            <a:r>
              <a:rPr lang="sr-Cyrl-RS" dirty="0">
                <a:latin typeface="Book Antiqua" pitchFamily="18" charset="0"/>
              </a:rPr>
              <a:t> (укључујући леукемију, </a:t>
            </a:r>
            <a:r>
              <a:rPr lang="sr-Cyrl-RS" dirty="0" smtClean="0">
                <a:latin typeface="Book Antiqua" pitchFamily="18" charset="0"/>
              </a:rPr>
              <a:t>лимфом) </a:t>
            </a:r>
          </a:p>
          <a:p>
            <a:r>
              <a:rPr lang="sr-Cyrl-RS" dirty="0" smtClean="0">
                <a:latin typeface="Book Antiqua" pitchFamily="18" charset="0"/>
              </a:rPr>
              <a:t>озбиљне </a:t>
            </a:r>
            <a:r>
              <a:rPr lang="sr-Cyrl-RS" dirty="0">
                <a:latin typeface="Book Antiqua" pitchFamily="18" charset="0"/>
              </a:rPr>
              <a:t>хематолошке, неуролошке и </a:t>
            </a:r>
            <a:r>
              <a:rPr lang="sr-Cyrl-RS" dirty="0" err="1">
                <a:latin typeface="Book Antiqua" pitchFamily="18" charset="0"/>
              </a:rPr>
              <a:t>аутоимунске</a:t>
            </a:r>
            <a:r>
              <a:rPr lang="sr-Cyrl-RS" dirty="0">
                <a:latin typeface="Book Antiqua" pitchFamily="18" charset="0"/>
              </a:rPr>
              <a:t> реакције (</a:t>
            </a:r>
            <a:r>
              <a:rPr lang="sr-Cyrl-RS" dirty="0" err="1" smtClean="0">
                <a:latin typeface="Book Antiqua" pitchFamily="18" charset="0"/>
              </a:rPr>
              <a:t>панцитопенија</a:t>
            </a:r>
            <a:r>
              <a:rPr lang="sr-Cyrl-RS" dirty="0" smtClean="0">
                <a:latin typeface="Book Antiqua" pitchFamily="18" charset="0"/>
              </a:rPr>
              <a:t>, </a:t>
            </a:r>
            <a:r>
              <a:rPr lang="sr-Cyrl-RS" dirty="0" err="1" smtClean="0">
                <a:latin typeface="Book Antiqua" pitchFamily="18" charset="0"/>
              </a:rPr>
              <a:t>апластична</a:t>
            </a:r>
            <a:r>
              <a:rPr lang="sr-Cyrl-RS" dirty="0" smtClean="0">
                <a:latin typeface="Book Antiqua" pitchFamily="18" charset="0"/>
              </a:rPr>
              <a:t> анемија, </a:t>
            </a:r>
            <a:r>
              <a:rPr lang="sr-Cyrl-RS" dirty="0" err="1" smtClean="0">
                <a:latin typeface="Book Antiqua" pitchFamily="18" charset="0"/>
              </a:rPr>
              <a:t>демијелинизирајућа</a:t>
            </a:r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 smtClean="0">
                <a:latin typeface="Book Antiqua" pitchFamily="18" charset="0"/>
              </a:rPr>
              <a:t>обољења </a:t>
            </a:r>
            <a:r>
              <a:rPr lang="sr-Cyrl-RS" dirty="0">
                <a:latin typeface="Book Antiqua" pitchFamily="18" charset="0"/>
              </a:rPr>
              <a:t>централног или периферног нервног </a:t>
            </a:r>
            <a:r>
              <a:rPr lang="sr-Cyrl-RS" dirty="0" smtClean="0">
                <a:latin typeface="Book Antiqua" pitchFamily="18" charset="0"/>
              </a:rPr>
              <a:t>система  и </a:t>
            </a:r>
            <a:r>
              <a:rPr lang="sr-Cyrl-RS" dirty="0" err="1" smtClean="0">
                <a:latin typeface="Book Antiqua" pitchFamily="18" charset="0"/>
              </a:rPr>
              <a:t>лупус</a:t>
            </a:r>
            <a:r>
              <a:rPr lang="sr-Cyrl-RS" dirty="0" smtClean="0">
                <a:latin typeface="Book Antiqua" pitchFamily="18" charset="0"/>
              </a:rPr>
              <a:t>) 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99176" cy="71440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78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467544" y="1700808"/>
            <a:ext cx="8280919" cy="4824536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Истовремена примена са азатиоприном или 6-меркаптопурином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>
                <a:latin typeface="Book Antiqua" pitchFamily="18" charset="0"/>
              </a:rPr>
              <a:t>испитивањима код одраслих пацијената са </a:t>
            </a:r>
            <a:r>
              <a:rPr lang="ru-RU" dirty="0" smtClean="0">
                <a:latin typeface="Book Antiqua" pitchFamily="18" charset="0"/>
              </a:rPr>
              <a:t>Кроновом </a:t>
            </a:r>
            <a:r>
              <a:rPr lang="ru-RU" dirty="0">
                <a:latin typeface="Book Antiqua" pitchFamily="18" charset="0"/>
              </a:rPr>
              <a:t>болешћу, уочена је већа </a:t>
            </a:r>
            <a:r>
              <a:rPr lang="ru-RU" dirty="0" smtClean="0">
                <a:latin typeface="Book Antiqua" pitchFamily="18" charset="0"/>
              </a:rPr>
              <a:t>инциденца малигних </a:t>
            </a:r>
            <a:r>
              <a:rPr lang="ru-RU" dirty="0">
                <a:latin typeface="Book Antiqua" pitchFamily="18" charset="0"/>
              </a:rPr>
              <a:t>и озбиљних нежељених дејстава повезаних са инфекцијама приликом истовремене употребе лека Хумира и азатиоприна/6-меркаптопурина у поређењу са монотерапијом леком Хумира.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2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76064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Book Antiqua" pitchFamily="18" charset="0"/>
              </a:rPr>
              <a:t>Циљеви терапије -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увођење у ремисију, одржавање ремисије, </a:t>
            </a:r>
            <a:r>
              <a:rPr lang="ru-RU" dirty="0" smtClean="0">
                <a:latin typeface="Book Antiqua" pitchFamily="18" charset="0"/>
              </a:rPr>
              <a:t>минимализација </a:t>
            </a:r>
            <a:r>
              <a:rPr lang="ru-RU" dirty="0">
                <a:latin typeface="Book Antiqua" pitchFamily="18" charset="0"/>
              </a:rPr>
              <a:t>споредних ефеката лекова и побољшање квалитета живота. </a:t>
            </a:r>
            <a:endParaRPr lang="ru-RU" dirty="0" smtClean="0">
              <a:latin typeface="Book Antiqua" pitchFamily="18" charset="0"/>
            </a:endParaRPr>
          </a:p>
          <a:p>
            <a:pPr algn="just"/>
            <a:r>
              <a:rPr lang="ru-RU" dirty="0" smtClean="0">
                <a:latin typeface="Book Antiqua" pitchFamily="18" charset="0"/>
              </a:rPr>
              <a:t>Постоји </a:t>
            </a:r>
            <a:r>
              <a:rPr lang="ru-RU" dirty="0">
                <a:latin typeface="Book Antiqua" pitchFamily="18" charset="0"/>
              </a:rPr>
              <a:t>четири главне категорије лекова који се користе самостално или у комбинацији за лечење рецидива Кронове болести, а то </a:t>
            </a:r>
            <a:r>
              <a:rPr lang="ru-RU" dirty="0" smtClean="0">
                <a:latin typeface="Book Antiqua" pitchFamily="18" charset="0"/>
              </a:rPr>
              <a:t>су: </a:t>
            </a:r>
            <a:r>
              <a:rPr lang="ru-RU" b="1" dirty="0" smtClean="0">
                <a:latin typeface="Book Antiqua" pitchFamily="18" charset="0"/>
              </a:rPr>
              <a:t>аминисалицилати, </a:t>
            </a:r>
            <a:r>
              <a:rPr lang="ru-RU" b="1" dirty="0">
                <a:latin typeface="Book Antiqua" pitchFamily="18" charset="0"/>
              </a:rPr>
              <a:t>кортикостероиди, имуномодулатори и биолошка терапија. </a:t>
            </a:r>
            <a:endParaRPr lang="ru-RU" b="1" dirty="0" smtClean="0">
              <a:latin typeface="Book Antiqua" pitchFamily="18" charset="0"/>
            </a:endParaRPr>
          </a:p>
          <a:p>
            <a:pPr algn="just"/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>
                <a:latin typeface="Book Antiqua" pitchFamily="18" charset="0"/>
              </a:rPr>
              <a:t>групу антиинфламаторних лекова спадају перорални деривати месалазина и често топикална примена месалазина, а који ће лек бити коришћен зависи од </a:t>
            </a:r>
            <a:r>
              <a:rPr lang="ru-RU" dirty="0" smtClean="0">
                <a:latin typeface="Book Antiqua" pitchFamily="18" charset="0"/>
              </a:rPr>
              <a:t>нус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ефеката </a:t>
            </a:r>
            <a:r>
              <a:rPr lang="ru-RU" dirty="0">
                <a:latin typeface="Book Antiqua" pitchFamily="18" charset="0"/>
              </a:rPr>
              <a:t>лека и локализације болести у цревима. </a:t>
            </a:r>
            <a:endParaRPr lang="ru-RU" dirty="0" smtClean="0">
              <a:latin typeface="Book Antiqua" pitchFamily="18" charset="0"/>
            </a:endParaRPr>
          </a:p>
          <a:p>
            <a:pPr algn="just"/>
            <a:r>
              <a:rPr lang="ru-RU" b="1" dirty="0" smtClean="0">
                <a:latin typeface="Book Antiqua" pitchFamily="18" charset="0"/>
              </a:rPr>
              <a:t>У </a:t>
            </a:r>
            <a:r>
              <a:rPr lang="ru-RU" b="1" dirty="0">
                <a:latin typeface="Book Antiqua" pitchFamily="18" charset="0"/>
              </a:rPr>
              <a:t>току акутизације болести, кортикостероиди </a:t>
            </a:r>
            <a:r>
              <a:rPr lang="ru-RU" dirty="0">
                <a:latin typeface="Book Antiqua" pitchFamily="18" charset="0"/>
              </a:rPr>
              <a:t>су терапија избора, али се </a:t>
            </a:r>
            <a:r>
              <a:rPr lang="ru-RU" b="1" dirty="0">
                <a:latin typeface="Book Antiqua" pitchFamily="18" charset="0"/>
              </a:rPr>
              <a:t>не користе у терапији одржавања. </a:t>
            </a:r>
            <a:endParaRPr lang="ru-RU" b="1" dirty="0" smtClean="0">
              <a:latin typeface="Book Antiqua" pitchFamily="18" charset="0"/>
            </a:endParaRPr>
          </a:p>
          <a:p>
            <a:pPr algn="just"/>
            <a:r>
              <a:rPr lang="ru-RU" dirty="0" smtClean="0">
                <a:latin typeface="Book Antiqua" pitchFamily="18" charset="0"/>
              </a:rPr>
              <a:t>Ови </a:t>
            </a:r>
            <a:r>
              <a:rPr lang="ru-RU" dirty="0">
                <a:latin typeface="Book Antiqua" pitchFamily="18" charset="0"/>
              </a:rPr>
              <a:t>лекови у комбинацији са адекватном дијетом омогућавају смањење тегоба болести и превенцију рецидива. </a:t>
            </a:r>
            <a:endParaRPr lang="ru-RU" dirty="0" smtClean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971600" y="332656"/>
            <a:ext cx="7272808" cy="504056"/>
          </a:xfrm>
        </p:spPr>
        <p:txBody>
          <a:bodyPr>
            <a:noAutofit/>
          </a:bodyPr>
          <a:lstStyle/>
          <a:p>
            <a:r>
              <a:rPr lang="sr-Cyrl-RS" sz="3200" dirty="0">
                <a:solidFill>
                  <a:schemeClr val="tx1"/>
                </a:solidFill>
                <a:latin typeface="Book Antiqua" pitchFamily="18" charset="0"/>
              </a:rPr>
              <a:t>З</a:t>
            </a:r>
            <a:r>
              <a:rPr lang="sr-Cyrl-RS" sz="3200" dirty="0" smtClean="0">
                <a:solidFill>
                  <a:schemeClr val="tx1"/>
                </a:solidFill>
                <a:latin typeface="Book Antiqua" pitchFamily="18" charset="0"/>
              </a:rPr>
              <a:t>акључак</a:t>
            </a:r>
            <a:endParaRPr lang="en-US" sz="32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38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1" y="758462"/>
            <a:ext cx="8208912" cy="5982906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latin typeface="Book Antiqua" pitchFamily="18" charset="0"/>
              </a:rPr>
              <a:t>Дијететски режим подразумева мањи унос влакана јер се </a:t>
            </a:r>
            <a:r>
              <a:rPr lang="sr-Cyrl-RS" dirty="0" smtClean="0">
                <a:latin typeface="Book Antiqua" pitchFamily="18" charset="0"/>
              </a:rPr>
              <a:t>она </a:t>
            </a:r>
            <a:r>
              <a:rPr lang="sr-Cyrl-RS" dirty="0">
                <a:latin typeface="Book Antiqua" pitchFamily="18" charset="0"/>
              </a:rPr>
              <a:t>слабо варе, као и надокнаду </a:t>
            </a:r>
            <a:r>
              <a:rPr lang="sr-Cyrl-RS" dirty="0" err="1">
                <a:latin typeface="Book Antiqua" pitchFamily="18" charset="0"/>
              </a:rPr>
              <a:t>фолата</a:t>
            </a:r>
            <a:r>
              <a:rPr lang="sr-Cyrl-RS" dirty="0">
                <a:latin typeface="Book Antiqua" pitchFamily="18" charset="0"/>
              </a:rPr>
              <a:t>, </a:t>
            </a:r>
            <a:r>
              <a:rPr lang="sr-Latn-RS" dirty="0" err="1" smtClean="0">
                <a:latin typeface="Book Antiqua" pitchFamily="18" charset="0"/>
              </a:rPr>
              <a:t>F</a:t>
            </a:r>
            <a:r>
              <a:rPr lang="sr-Cyrl-RS" dirty="0" smtClean="0">
                <a:latin typeface="Book Antiqua" pitchFamily="18" charset="0"/>
              </a:rPr>
              <a:t>е</a:t>
            </a:r>
            <a:r>
              <a:rPr lang="sr-Cyrl-RS" dirty="0">
                <a:latin typeface="Book Antiqua" pitchFamily="18" charset="0"/>
              </a:rPr>
              <a:t>, </a:t>
            </a:r>
            <a:r>
              <a:rPr lang="sr-Latn-RS" dirty="0" err="1" smtClean="0">
                <a:latin typeface="Book Antiqua" pitchFamily="18" charset="0"/>
              </a:rPr>
              <a:t>C</a:t>
            </a:r>
            <a:r>
              <a:rPr lang="sr-Cyrl-RS" dirty="0" smtClean="0">
                <a:latin typeface="Book Antiqua" pitchFamily="18" charset="0"/>
              </a:rPr>
              <a:t>а </a:t>
            </a:r>
            <a:r>
              <a:rPr lang="sr-Cyrl-RS" dirty="0">
                <a:latin typeface="Book Antiqua" pitchFamily="18" charset="0"/>
              </a:rPr>
              <a:t>и витамина Б12, који недостају због честе </a:t>
            </a:r>
            <a:r>
              <a:rPr lang="sr-Cyrl-RS" dirty="0" err="1">
                <a:latin typeface="Book Antiqua" pitchFamily="18" charset="0"/>
              </a:rPr>
              <a:t>неухрањености</a:t>
            </a:r>
            <a:r>
              <a:rPr lang="sr-Cyrl-RS" dirty="0">
                <a:latin typeface="Book Antiqua" pitchFamily="18" charset="0"/>
              </a:rPr>
              <a:t> ових пацијената. </a:t>
            </a:r>
          </a:p>
          <a:p>
            <a:pPr algn="just"/>
            <a:r>
              <a:rPr lang="sr-Cyrl-RS" dirty="0">
                <a:latin typeface="Book Antiqua" pitchFamily="18" charset="0"/>
              </a:rPr>
              <a:t>У </a:t>
            </a:r>
            <a:r>
              <a:rPr lang="sr-Cyrl-RS" b="1" dirty="0" err="1">
                <a:latin typeface="Book Antiqua" pitchFamily="18" charset="0"/>
              </a:rPr>
              <a:t>имуномодулаторе</a:t>
            </a:r>
            <a:r>
              <a:rPr lang="sr-Cyrl-RS" b="1" dirty="0">
                <a:latin typeface="Book Antiqua" pitchFamily="18" charset="0"/>
              </a:rPr>
              <a:t> </a:t>
            </a:r>
            <a:r>
              <a:rPr lang="sr-Cyrl-RS" dirty="0">
                <a:latin typeface="Book Antiqua" pitchFamily="18" charset="0"/>
              </a:rPr>
              <a:t>који се </a:t>
            </a:r>
            <a:r>
              <a:rPr lang="sr-Cyrl-RS" dirty="0" smtClean="0">
                <a:latin typeface="Book Antiqua" pitchFamily="18" charset="0"/>
              </a:rPr>
              <a:t>користе </a:t>
            </a:r>
            <a:r>
              <a:rPr lang="sr-Cyrl-RS" dirty="0" smtClean="0">
                <a:latin typeface="Book Antiqua" pitchFamily="18" charset="0"/>
              </a:rPr>
              <a:t>спадају </a:t>
            </a:r>
            <a:r>
              <a:rPr lang="sr-Cyrl-RS" b="1" dirty="0" err="1">
                <a:latin typeface="Book Antiqua" pitchFamily="18" charset="0"/>
              </a:rPr>
              <a:t>циклоспорин</a:t>
            </a:r>
            <a:r>
              <a:rPr lang="sr-Cyrl-RS" b="1" dirty="0">
                <a:latin typeface="Book Antiqua" pitchFamily="18" charset="0"/>
              </a:rPr>
              <a:t> и </a:t>
            </a:r>
            <a:r>
              <a:rPr lang="sr-Cyrl-RS" b="1" dirty="0" err="1">
                <a:latin typeface="Book Antiqua" pitchFamily="18" charset="0"/>
              </a:rPr>
              <a:t>азатиоприн</a:t>
            </a:r>
            <a:r>
              <a:rPr lang="sr-Cyrl-RS" b="1" dirty="0">
                <a:latin typeface="Book Antiqua" pitchFamily="18" charset="0"/>
              </a:rPr>
              <a:t>. </a:t>
            </a:r>
          </a:p>
          <a:p>
            <a:pPr algn="just"/>
            <a:r>
              <a:rPr lang="sr-Cyrl-RS" b="1" dirty="0">
                <a:latin typeface="Book Antiqua" pitchFamily="18" charset="0"/>
              </a:rPr>
              <a:t>Биолошка терапија </a:t>
            </a:r>
            <a:r>
              <a:rPr lang="sr-Cyrl-RS" dirty="0">
                <a:latin typeface="Book Antiqua" pitchFamily="18" charset="0"/>
              </a:rPr>
              <a:t>обухвата </a:t>
            </a:r>
            <a:r>
              <a:rPr lang="sr-Cyrl-RS" dirty="0" err="1">
                <a:latin typeface="Book Antiqua" pitchFamily="18" charset="0"/>
              </a:rPr>
              <a:t>моноклонска</a:t>
            </a:r>
            <a:r>
              <a:rPr lang="sr-Cyrl-RS" dirty="0">
                <a:latin typeface="Book Antiqua" pitchFamily="18" charset="0"/>
              </a:rPr>
              <a:t> антитела који везују </a:t>
            </a:r>
            <a:r>
              <a:rPr lang="sr-Cyrl-RS" dirty="0" err="1">
                <a:latin typeface="Book Antiqua" pitchFamily="18" charset="0"/>
              </a:rPr>
              <a:t>проинфламаторне</a:t>
            </a:r>
            <a:r>
              <a:rPr lang="sr-Cyrl-RS" dirty="0">
                <a:latin typeface="Book Antiqua" pitchFamily="18" charset="0"/>
              </a:rPr>
              <a:t> </a:t>
            </a:r>
            <a:r>
              <a:rPr lang="sr-Cyrl-RS" dirty="0" err="1">
                <a:latin typeface="Book Antiqua" pitchFamily="18" charset="0"/>
              </a:rPr>
              <a:t>цитокине</a:t>
            </a:r>
            <a:r>
              <a:rPr lang="sr-Cyrl-RS" dirty="0">
                <a:latin typeface="Book Antiqua" pitchFamily="18" charset="0"/>
              </a:rPr>
              <a:t> </a:t>
            </a:r>
            <a:r>
              <a:rPr lang="sr-Cyrl-RS" dirty="0" smtClean="0">
                <a:latin typeface="Book Antiqua" pitchFamily="18" charset="0"/>
              </a:rPr>
              <a:t>и онемогућавају </a:t>
            </a:r>
            <a:r>
              <a:rPr lang="sr-Cyrl-RS" dirty="0">
                <a:latin typeface="Book Antiqua" pitchFamily="18" charset="0"/>
              </a:rPr>
              <a:t>њихово даље учешће у процесу </a:t>
            </a:r>
            <a:r>
              <a:rPr lang="sr-Cyrl-RS" dirty="0" err="1">
                <a:latin typeface="Book Antiqua" pitchFamily="18" charset="0"/>
              </a:rPr>
              <a:t>инфламације</a:t>
            </a:r>
            <a:r>
              <a:rPr lang="sr-Cyrl-RS" dirty="0">
                <a:latin typeface="Book Antiqua" pitchFamily="18" charset="0"/>
              </a:rPr>
              <a:t>. </a:t>
            </a:r>
          </a:p>
          <a:p>
            <a:pPr algn="just"/>
            <a:r>
              <a:rPr lang="sr-Cyrl-RS" dirty="0">
                <a:latin typeface="Book Antiqua" pitchFamily="18" charset="0"/>
              </a:rPr>
              <a:t>У овој групи лекова најпознатији су </a:t>
            </a:r>
            <a:r>
              <a:rPr lang="sr-Cyrl-RS" b="1" dirty="0" err="1">
                <a:latin typeface="Book Antiqua" pitchFamily="18" charset="0"/>
              </a:rPr>
              <a:t>инфликсимаб</a:t>
            </a:r>
            <a:r>
              <a:rPr lang="sr-Cyrl-RS" b="1" dirty="0">
                <a:latin typeface="Book Antiqua" pitchFamily="18" charset="0"/>
              </a:rPr>
              <a:t> и </a:t>
            </a:r>
            <a:r>
              <a:rPr lang="sr-Cyrl-RS" b="1" dirty="0" err="1" smtClean="0">
                <a:latin typeface="Book Antiqua" pitchFamily="18" charset="0"/>
              </a:rPr>
              <a:t>адалимумаб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7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95536" y="1412776"/>
            <a:ext cx="8388920" cy="5001419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Book Antiqua" pitchFamily="18" charset="0"/>
              </a:rPr>
              <a:t>Веома је важно анализирати одговор на досадашњу терапију, посебно код пацијената који имају егзацербацију болести. </a:t>
            </a:r>
            <a:endParaRPr lang="ru-RU" dirty="0" smtClean="0">
              <a:latin typeface="Book Antiqua" pitchFamily="18" charset="0"/>
            </a:endParaRPr>
          </a:p>
          <a:p>
            <a:pPr algn="just"/>
            <a:r>
              <a:rPr lang="ru-RU" dirty="0" smtClean="0">
                <a:latin typeface="Book Antiqua" pitchFamily="18" charset="0"/>
              </a:rPr>
              <a:t>Нарочито </a:t>
            </a:r>
            <a:r>
              <a:rPr lang="ru-RU" dirty="0">
                <a:latin typeface="Book Antiqua" pitchFamily="18" charset="0"/>
              </a:rPr>
              <a:t>је значајно проценити да ли код пацијента постоји адекватан одговор на терапију лековима из група кортикостероида и имуносупресивних лекова (имуномодулаторних лекова), или се ради о кортикостероид-зависној болести, кортикостероид-рефрактарној болести или имуномодулаторно-рефрактарној болести.</a:t>
            </a:r>
          </a:p>
          <a:p>
            <a:pPr algn="just"/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3699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179512" y="548680"/>
            <a:ext cx="8640959" cy="6120680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chemeClr val="tx1"/>
                </a:solidFill>
                <a:latin typeface="Book Antiqua" pitchFamily="18" charset="0"/>
              </a:rPr>
              <a:t>   Оралне манифестације </a:t>
            </a:r>
            <a:r>
              <a:rPr lang="sr-Cyrl-RS" b="1" dirty="0" err="1" smtClean="0">
                <a:solidFill>
                  <a:schemeClr val="tx1"/>
                </a:solidFill>
                <a:latin typeface="Book Antiqua" pitchFamily="18" charset="0"/>
              </a:rPr>
              <a:t>запаљенских</a:t>
            </a:r>
            <a:r>
              <a:rPr lang="sr-Cyrl-RS" b="1" dirty="0" smtClean="0">
                <a:solidFill>
                  <a:schemeClr val="tx1"/>
                </a:solidFill>
                <a:latin typeface="Book Antiqua" pitchFamily="18" charset="0"/>
              </a:rPr>
              <a:t> болести црева </a:t>
            </a:r>
          </a:p>
          <a:p>
            <a:pPr algn="just"/>
            <a:r>
              <a:rPr lang="sr-Cyrl-RS" dirty="0">
                <a:latin typeface="Book Antiqua" pitchFamily="18" charset="0"/>
              </a:rPr>
              <a:t>м</a:t>
            </a:r>
            <a:r>
              <a:rPr lang="sr-Cyrl-RS" dirty="0" smtClean="0">
                <a:latin typeface="Book Antiqua" pitchFamily="18" charset="0"/>
              </a:rPr>
              <a:t>огу претходити интестиналним манифестацијама у чак 60% случајева</a:t>
            </a:r>
          </a:p>
          <a:p>
            <a:pPr algn="just"/>
            <a:r>
              <a:rPr lang="sr-Cyrl-RS" dirty="0" smtClean="0">
                <a:latin typeface="Book Antiqua" pitchFamily="18" charset="0"/>
              </a:rPr>
              <a:t>најчешћа </a:t>
            </a:r>
            <a:r>
              <a:rPr lang="sr-Cyrl-RS" dirty="0" err="1" smtClean="0">
                <a:latin typeface="Book Antiqua" pitchFamily="18" charset="0"/>
              </a:rPr>
              <a:t>локализација</a:t>
            </a:r>
            <a:r>
              <a:rPr lang="sr-Cyrl-RS" dirty="0">
                <a:latin typeface="Book Antiqua" pitchFamily="18" charset="0"/>
              </a:rPr>
              <a:t> </a:t>
            </a:r>
            <a:r>
              <a:rPr lang="sr-Cyrl-RS" dirty="0" smtClean="0">
                <a:latin typeface="Book Antiqua" pitchFamily="18" charset="0"/>
              </a:rPr>
              <a:t>– </a:t>
            </a:r>
            <a:r>
              <a:rPr lang="sr-Cyrl-RS" dirty="0" err="1" smtClean="0">
                <a:latin typeface="Book Antiqua" pitchFamily="18" charset="0"/>
              </a:rPr>
              <a:t>букална</a:t>
            </a:r>
            <a:r>
              <a:rPr lang="sr-Cyrl-RS" dirty="0" smtClean="0">
                <a:latin typeface="Book Antiqua" pitchFamily="18" charset="0"/>
              </a:rPr>
              <a:t> </a:t>
            </a:r>
            <a:r>
              <a:rPr lang="sr-Cyrl-RS" dirty="0" err="1" smtClean="0">
                <a:latin typeface="Book Antiqua" pitchFamily="18" charset="0"/>
              </a:rPr>
              <a:t>слузница</a:t>
            </a:r>
            <a:r>
              <a:rPr lang="sr-Cyrl-RS" dirty="0" smtClean="0">
                <a:latin typeface="Book Antiqua" pitchFamily="18" charset="0"/>
              </a:rPr>
              <a:t> и </a:t>
            </a:r>
            <a:r>
              <a:rPr lang="sr-Cyrl-RS" dirty="0" err="1" smtClean="0">
                <a:latin typeface="Book Antiqua" pitchFamily="18" charset="0"/>
              </a:rPr>
              <a:t>гингиве</a:t>
            </a:r>
            <a:endParaRPr lang="sr-Cyrl-RS" dirty="0" smtClean="0">
              <a:latin typeface="Book Antiqua" pitchFamily="18" charset="0"/>
            </a:endParaRPr>
          </a:p>
          <a:p>
            <a:pPr algn="just"/>
            <a:r>
              <a:rPr lang="sr-Cyrl-RS" dirty="0">
                <a:latin typeface="Book Antiqua" pitchFamily="18" charset="0"/>
              </a:rPr>
              <a:t>с</a:t>
            </a:r>
            <a:r>
              <a:rPr lang="sr-Cyrl-RS" dirty="0" smtClean="0">
                <a:latin typeface="Book Antiqua" pitchFamily="18" charset="0"/>
              </a:rPr>
              <a:t>томатолошки преглед – може бити први корак у дијагностици </a:t>
            </a:r>
            <a:r>
              <a:rPr lang="sr-Cyrl-RS" dirty="0" err="1" smtClean="0">
                <a:latin typeface="Book Antiqua" pitchFamily="18" charset="0"/>
              </a:rPr>
              <a:t>запаљенских</a:t>
            </a:r>
            <a:r>
              <a:rPr lang="sr-Cyrl-RS" dirty="0" smtClean="0">
                <a:latin typeface="Book Antiqua" pitchFamily="18" charset="0"/>
              </a:rPr>
              <a:t> цревних болести </a:t>
            </a:r>
          </a:p>
          <a:p>
            <a:pPr algn="just"/>
            <a:r>
              <a:rPr lang="sr-Cyrl-RS" dirty="0">
                <a:latin typeface="Book Antiqua" pitchFamily="18" charset="0"/>
              </a:rPr>
              <a:t>п</a:t>
            </a:r>
            <a:r>
              <a:rPr lang="sr-Cyrl-RS" dirty="0" smtClean="0">
                <a:latin typeface="Book Antiqua" pitchFamily="18" charset="0"/>
              </a:rPr>
              <a:t>равилно узета анамнеза и детаљан клинички преглед – од изузетног значаја</a:t>
            </a:r>
          </a:p>
          <a:p>
            <a:pPr algn="just"/>
            <a:r>
              <a:rPr lang="sr-Cyrl-RS" dirty="0">
                <a:latin typeface="Book Antiqua" pitchFamily="18" charset="0"/>
              </a:rPr>
              <a:t>к</a:t>
            </a:r>
            <a:r>
              <a:rPr lang="sr-Cyrl-RS" dirty="0" smtClean="0">
                <a:latin typeface="Book Antiqua" pitchFamily="18" charset="0"/>
              </a:rPr>
              <a:t>од већине пацијената  -  </a:t>
            </a:r>
            <a:r>
              <a:rPr lang="sr-Cyrl-RS" dirty="0" err="1" smtClean="0">
                <a:latin typeface="Book Antiqua" pitchFamily="18" charset="0"/>
              </a:rPr>
              <a:t>асимптоматске</a:t>
            </a:r>
            <a:r>
              <a:rPr lang="sr-Cyrl-RS" dirty="0" smtClean="0">
                <a:latin typeface="Book Antiqua" pitchFamily="18" charset="0"/>
              </a:rPr>
              <a:t> или са блажом клиничком сликом</a:t>
            </a:r>
          </a:p>
          <a:p>
            <a:pPr algn="just"/>
            <a:r>
              <a:rPr lang="sr-Cyrl-RS" dirty="0">
                <a:latin typeface="Book Antiqua" pitchFamily="18" charset="0"/>
              </a:rPr>
              <a:t>к</a:t>
            </a:r>
            <a:r>
              <a:rPr lang="sr-Cyrl-RS" dirty="0" smtClean="0">
                <a:latin typeface="Book Antiqua" pitchFamily="18" charset="0"/>
              </a:rPr>
              <a:t>од већине пацијената није потребна специфична локална терапија у усној дупљи, због деловања системске </a:t>
            </a:r>
            <a:r>
              <a:rPr lang="sr-Cyrl-RS" dirty="0" err="1" smtClean="0">
                <a:latin typeface="Book Antiqua" pitchFamily="18" charset="0"/>
              </a:rPr>
              <a:t>антиинфламаторне</a:t>
            </a:r>
            <a:r>
              <a:rPr lang="sr-Cyrl-RS" dirty="0" smtClean="0">
                <a:latin typeface="Book Antiqua" pitchFamily="18" charset="0"/>
              </a:rPr>
              <a:t>, </a:t>
            </a:r>
            <a:r>
              <a:rPr lang="sr-Cyrl-RS" dirty="0" err="1" smtClean="0">
                <a:latin typeface="Book Antiqua" pitchFamily="18" charset="0"/>
              </a:rPr>
              <a:t>имуносупресивне</a:t>
            </a:r>
            <a:r>
              <a:rPr lang="sr-Cyrl-RS" dirty="0" smtClean="0">
                <a:latin typeface="Book Antiqua" pitchFamily="18" charset="0"/>
              </a:rPr>
              <a:t> или биолошке терапије</a:t>
            </a:r>
          </a:p>
          <a:p>
            <a:endParaRPr lang="sr-Cyrl-RS" dirty="0" smtClean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536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179512" y="908720"/>
            <a:ext cx="8676456" cy="5938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sr-Cyrl-RS" sz="2700" dirty="0" smtClean="0">
                <a:latin typeface="Book Antiqua" pitchFamily="18" charset="0"/>
              </a:rPr>
              <a:t>У клиничкој </a:t>
            </a:r>
            <a:r>
              <a:rPr lang="sr-Cyrl-RS" sz="2700" dirty="0">
                <a:latin typeface="Book Antiqua" pitchFamily="18" charset="0"/>
              </a:rPr>
              <a:t>пракси постоје два приступа у лечењу пацијената </a:t>
            </a:r>
            <a:r>
              <a:rPr lang="sr-Cyrl-RS" sz="2700" dirty="0" smtClean="0">
                <a:latin typeface="Book Antiqua" pitchFamily="18" charset="0"/>
              </a:rPr>
              <a:t>са </a:t>
            </a:r>
            <a:r>
              <a:rPr lang="sr-Cyrl-RS" sz="2700" dirty="0" err="1" smtClean="0">
                <a:latin typeface="Book Antiqua" pitchFamily="18" charset="0"/>
              </a:rPr>
              <a:t>запаљенским</a:t>
            </a:r>
            <a:r>
              <a:rPr lang="sr-Cyrl-RS" sz="2700" dirty="0" smtClean="0">
                <a:latin typeface="Book Antiqua" pitchFamily="18" charset="0"/>
              </a:rPr>
              <a:t> цревним </a:t>
            </a:r>
            <a:r>
              <a:rPr lang="sr-Cyrl-RS" sz="2700" dirty="0" smtClean="0">
                <a:latin typeface="Book Antiqua" pitchFamily="18" charset="0"/>
              </a:rPr>
              <a:t>болестима</a:t>
            </a:r>
            <a:r>
              <a:rPr lang="en-US" sz="2700" dirty="0">
                <a:latin typeface="Book Antiqua" pitchFamily="18" charset="0"/>
              </a:rPr>
              <a:t>:</a:t>
            </a:r>
            <a:endParaRPr lang="sr-Cyrl-RS" sz="2700" dirty="0" smtClean="0">
              <a:latin typeface="Book Antiqua" pitchFamily="18" charset="0"/>
            </a:endParaRPr>
          </a:p>
          <a:p>
            <a:pPr algn="just"/>
            <a:r>
              <a:rPr lang="sr-Cyrl-RS" sz="2700" b="1" dirty="0" smtClean="0">
                <a:latin typeface="Book Antiqua" pitchFamily="18" charset="0"/>
              </a:rPr>
              <a:t>„</a:t>
            </a:r>
            <a:r>
              <a:rPr lang="sr-Latn-RS" sz="2700" b="1" dirty="0" err="1" smtClean="0">
                <a:latin typeface="Book Antiqua" pitchFamily="18" charset="0"/>
              </a:rPr>
              <a:t>Step</a:t>
            </a:r>
            <a:r>
              <a:rPr lang="sr-Latn-RS" sz="2700" b="1" dirty="0" smtClean="0">
                <a:latin typeface="Book Antiqua" pitchFamily="18" charset="0"/>
              </a:rPr>
              <a:t> </a:t>
            </a:r>
            <a:r>
              <a:rPr lang="sr-Latn-RS" sz="2700" b="1" dirty="0" err="1" smtClean="0">
                <a:latin typeface="Book Antiqua" pitchFamily="18" charset="0"/>
              </a:rPr>
              <a:t>up</a:t>
            </a:r>
            <a:r>
              <a:rPr lang="sr-Cyrl-RS" sz="2700" b="1" dirty="0" smtClean="0">
                <a:latin typeface="Book Antiqua" pitchFamily="18" charset="0"/>
              </a:rPr>
              <a:t>“ </a:t>
            </a:r>
            <a:r>
              <a:rPr lang="sr-Cyrl-RS" sz="2700" dirty="0">
                <a:latin typeface="Book Antiqua" pitchFamily="18" charset="0"/>
              </a:rPr>
              <a:t>приступ подразумева отпочињање лечења са мање потентним лековима, уз постепену ескалацију терапије ка </a:t>
            </a:r>
            <a:r>
              <a:rPr lang="sr-Cyrl-RS" sz="2700" dirty="0" err="1">
                <a:latin typeface="Book Antiqua" pitchFamily="18" charset="0"/>
              </a:rPr>
              <a:t>потентнијим</a:t>
            </a:r>
            <a:r>
              <a:rPr lang="sr-Cyrl-RS" sz="2700" dirty="0">
                <a:latin typeface="Book Antiqua" pitchFamily="18" charset="0"/>
              </a:rPr>
              <a:t> </a:t>
            </a:r>
            <a:r>
              <a:rPr lang="sr-Cyrl-RS" sz="2700" dirty="0" smtClean="0">
                <a:latin typeface="Book Antiqua" pitchFamily="18" charset="0"/>
              </a:rPr>
              <a:t>лековима</a:t>
            </a:r>
            <a:endParaRPr lang="sr-Latn-RS" sz="2700" dirty="0">
              <a:latin typeface="Book Antiqua" pitchFamily="18" charset="0"/>
            </a:endParaRPr>
          </a:p>
          <a:p>
            <a:pPr algn="just"/>
            <a:r>
              <a:rPr lang="sr-Cyrl-RS" sz="2700" b="1" dirty="0" smtClean="0">
                <a:latin typeface="Book Antiqua" pitchFamily="18" charset="0"/>
              </a:rPr>
              <a:t>„</a:t>
            </a:r>
            <a:r>
              <a:rPr lang="sr-Latn-RS" sz="2700" b="1" dirty="0" smtClean="0">
                <a:latin typeface="Book Antiqua" pitchFamily="18" charset="0"/>
              </a:rPr>
              <a:t>Top </a:t>
            </a:r>
            <a:r>
              <a:rPr lang="en-US" sz="2700" b="1" dirty="0" smtClean="0">
                <a:latin typeface="Book Antiqua" pitchFamily="18" charset="0"/>
              </a:rPr>
              <a:t>down</a:t>
            </a:r>
            <a:r>
              <a:rPr lang="en-US" sz="2700" b="1" dirty="0">
                <a:latin typeface="Book Antiqua" pitchFamily="18" charset="0"/>
              </a:rPr>
              <a:t>“</a:t>
            </a:r>
            <a:r>
              <a:rPr lang="en-US" sz="2700" dirty="0">
                <a:latin typeface="Book Antiqua" pitchFamily="18" charset="0"/>
              </a:rPr>
              <a:t> </a:t>
            </a:r>
            <a:r>
              <a:rPr lang="sr-Cyrl-RS" sz="2700" dirty="0">
                <a:latin typeface="Book Antiqua" pitchFamily="18" charset="0"/>
              </a:rPr>
              <a:t>приступ означава отпочињање лечења са </a:t>
            </a:r>
            <a:r>
              <a:rPr lang="sr-Cyrl-RS" sz="2700" dirty="0" err="1">
                <a:latin typeface="Book Antiqua" pitchFamily="18" charset="0"/>
              </a:rPr>
              <a:t>најпотентнијим</a:t>
            </a:r>
            <a:r>
              <a:rPr lang="sr-Cyrl-RS" sz="2700" dirty="0">
                <a:latin typeface="Book Antiqua" pitchFamily="18" charset="0"/>
              </a:rPr>
              <a:t> лековима (</a:t>
            </a:r>
            <a:r>
              <a:rPr lang="sr-Cyrl-RS" sz="2700" dirty="0" err="1">
                <a:latin typeface="Book Antiqua" pitchFamily="18" charset="0"/>
              </a:rPr>
              <a:t>моноклонским</a:t>
            </a:r>
            <a:r>
              <a:rPr lang="sr-Cyrl-RS" sz="2700" dirty="0">
                <a:latin typeface="Book Antiqua" pitchFamily="18" charset="0"/>
              </a:rPr>
              <a:t> антителима) као првом линијом терапије.</a:t>
            </a:r>
          </a:p>
          <a:p>
            <a:pPr algn="just"/>
            <a:endParaRPr lang="sr-Cyrl-RS" sz="2700" dirty="0">
              <a:latin typeface="Book Antiqua" pitchFamily="18" charset="0"/>
            </a:endParaRPr>
          </a:p>
          <a:p>
            <a:pPr algn="just"/>
            <a:r>
              <a:rPr lang="sr-Cyrl-RS" sz="2700" dirty="0">
                <a:latin typeface="Book Antiqua" pitchFamily="18" charset="0"/>
              </a:rPr>
              <a:t>При сваком терапијском избору треба проценити потенцијалну корист од планиране терапије у односу на могуће нежељене ефекте. </a:t>
            </a:r>
            <a:endParaRPr lang="sr-Latn-RS" sz="2700" dirty="0" smtClean="0">
              <a:latin typeface="Book Antiqua" pitchFamily="18" charset="0"/>
            </a:endParaRPr>
          </a:p>
          <a:p>
            <a:pPr algn="just"/>
            <a:endParaRPr lang="sr-Latn-RS" sz="2700" dirty="0" smtClean="0">
              <a:latin typeface="Book Antiqua" pitchFamily="18" charset="0"/>
            </a:endParaRPr>
          </a:p>
          <a:p>
            <a:pPr algn="just"/>
            <a:r>
              <a:rPr lang="sr-Cyrl-RS" sz="2700" dirty="0" smtClean="0">
                <a:latin typeface="Book Antiqua" pitchFamily="18" charset="0"/>
              </a:rPr>
              <a:t>Најновија </a:t>
            </a:r>
            <a:r>
              <a:rPr lang="sr-Cyrl-RS" sz="2700" dirty="0">
                <a:latin typeface="Book Antiqua" pitchFamily="18" charset="0"/>
              </a:rPr>
              <a:t>стратегија у лечењу </a:t>
            </a:r>
            <a:r>
              <a:rPr lang="sr-Cyrl-RS" sz="2700" dirty="0" smtClean="0">
                <a:latin typeface="Book Antiqua" pitchFamily="18" charset="0"/>
              </a:rPr>
              <a:t>ових пацијената јесте </a:t>
            </a:r>
            <a:r>
              <a:rPr lang="sr-Cyrl-RS" sz="2700" dirty="0">
                <a:latin typeface="Book Antiqua" pitchFamily="18" charset="0"/>
              </a:rPr>
              <a:t>лечење до циља (енгл. </a:t>
            </a:r>
            <a:r>
              <a:rPr lang="sr-Cyrl-RS" sz="2700" dirty="0" smtClean="0">
                <a:latin typeface="Book Antiqua" pitchFamily="18" charset="0"/>
              </a:rPr>
              <a:t>„</a:t>
            </a:r>
            <a:r>
              <a:rPr lang="sr-Latn-RS" sz="2700" dirty="0" err="1" smtClean="0">
                <a:latin typeface="Book Antiqua" pitchFamily="18" charset="0"/>
              </a:rPr>
              <a:t>treat</a:t>
            </a:r>
            <a:r>
              <a:rPr lang="sr-Latn-RS" sz="2700" dirty="0" smtClean="0">
                <a:latin typeface="Book Antiqua" pitchFamily="18" charset="0"/>
              </a:rPr>
              <a:t> to </a:t>
            </a:r>
            <a:r>
              <a:rPr lang="sr-Latn-RS" sz="2700" dirty="0" err="1" smtClean="0">
                <a:latin typeface="Book Antiqua" pitchFamily="18" charset="0"/>
              </a:rPr>
              <a:t>target</a:t>
            </a:r>
            <a:r>
              <a:rPr lang="sr-Cyrl-RS" sz="2700" dirty="0" smtClean="0">
                <a:latin typeface="Book Antiqua" pitchFamily="18" charset="0"/>
              </a:rPr>
              <a:t>“), </a:t>
            </a:r>
            <a:r>
              <a:rPr lang="sr-Cyrl-RS" sz="2700" dirty="0">
                <a:latin typeface="Book Antiqua" pitchFamily="18" charset="0"/>
              </a:rPr>
              <a:t>што подразумева да се код пацијената са „раном </a:t>
            </a:r>
            <a:r>
              <a:rPr lang="sr-Cyrl-RS" sz="2700" dirty="0" smtClean="0">
                <a:latin typeface="Book Antiqua" pitchFamily="18" charset="0"/>
              </a:rPr>
              <a:t>болешћу“ </a:t>
            </a:r>
            <a:r>
              <a:rPr lang="sr-Cyrl-RS" sz="2700" dirty="0">
                <a:latin typeface="Book Antiqua" pitchFamily="18" charset="0"/>
              </a:rPr>
              <a:t>(болест која траје мање од 18 месеци) и без компликација, комбинованом терапијом са више лекова (обично комбинацијом </a:t>
            </a:r>
            <a:r>
              <a:rPr lang="sr-Cyrl-RS" sz="2700" dirty="0" smtClean="0">
                <a:latin typeface="Book Antiqua" pitchFamily="18" charset="0"/>
              </a:rPr>
              <a:t>анти-</a:t>
            </a:r>
            <a:r>
              <a:rPr lang="sr-Latn-RS" sz="2700" dirty="0" smtClean="0">
                <a:latin typeface="Book Antiqua" pitchFamily="18" charset="0"/>
              </a:rPr>
              <a:t>TNF</a:t>
            </a:r>
            <a:r>
              <a:rPr lang="sr-Cyrl-RS" sz="2700" dirty="0" smtClean="0">
                <a:latin typeface="Book Antiqua" pitchFamily="18" charset="0"/>
              </a:rPr>
              <a:t> </a:t>
            </a:r>
            <a:r>
              <a:rPr lang="sr-Cyrl-RS" sz="2700" dirty="0" err="1">
                <a:latin typeface="Book Antiqua" pitchFamily="18" charset="0"/>
              </a:rPr>
              <a:t>агенса</a:t>
            </a:r>
            <a:r>
              <a:rPr lang="sr-Cyrl-RS" sz="2700" dirty="0">
                <a:latin typeface="Book Antiqua" pitchFamily="18" charset="0"/>
              </a:rPr>
              <a:t> и </a:t>
            </a:r>
            <a:r>
              <a:rPr lang="sr-Cyrl-RS" sz="2700" dirty="0" err="1">
                <a:latin typeface="Book Antiqua" pitchFamily="18" charset="0"/>
              </a:rPr>
              <a:t>имуносупресива</a:t>
            </a:r>
            <a:r>
              <a:rPr lang="sr-Cyrl-RS" sz="2700" dirty="0">
                <a:latin typeface="Book Antiqua" pitchFamily="18" charset="0"/>
              </a:rPr>
              <a:t>) постигне дубока ремисија уз истовремену строгу контролу ефикасности терапије (мерење нивоа лека односно антитела) и њене безбедности.</a:t>
            </a:r>
          </a:p>
          <a:p>
            <a:pPr algn="just"/>
            <a:endParaRPr lang="sr-Cyrl-RS" sz="2700" dirty="0">
              <a:latin typeface="Book Antiqua" pitchFamily="18" charset="0"/>
            </a:endParaRPr>
          </a:p>
          <a:p>
            <a:pPr algn="just"/>
            <a:r>
              <a:rPr lang="sr-Cyrl-RS" sz="2700" dirty="0">
                <a:latin typeface="Book Antiqua" pitchFamily="18" charset="0"/>
              </a:rPr>
              <a:t>Са друге стране, код пацијената са дуготрајном </a:t>
            </a:r>
            <a:r>
              <a:rPr lang="sr-Cyrl-RS" sz="2700" dirty="0" smtClean="0">
                <a:latin typeface="Book Antiqua" pitchFamily="18" charset="0"/>
              </a:rPr>
              <a:t>болешћу („</a:t>
            </a:r>
            <a:r>
              <a:rPr lang="sr-Cyrl-RS" sz="2700" dirty="0">
                <a:latin typeface="Book Antiqua" pitchFamily="18" charset="0"/>
              </a:rPr>
              <a:t>касна болест“) циљ лечења комбинованом терапијом је заустављање прогресије болести, односно стабилизација и контрола болести. </a:t>
            </a:r>
          </a:p>
          <a:p>
            <a:pPr algn="just"/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31224" cy="786416"/>
          </a:xfrm>
        </p:spPr>
        <p:txBody>
          <a:bodyPr>
            <a:normAutofit/>
          </a:bodyPr>
          <a:lstStyle/>
          <a:p>
            <a:r>
              <a:rPr lang="sr-Cyrl-RS" sz="2800" dirty="0" err="1" smtClean="0">
                <a:solidFill>
                  <a:schemeClr val="tx1"/>
                </a:solidFill>
                <a:latin typeface="Book Antiqua" pitchFamily="18" charset="0"/>
              </a:rPr>
              <a:t>Фармакотерапијски</a:t>
            </a:r>
            <a:r>
              <a:rPr lang="sr-Cyrl-RS" sz="2800" dirty="0" smtClean="0">
                <a:solidFill>
                  <a:schemeClr val="tx1"/>
                </a:solidFill>
                <a:latin typeface="Book Antiqua" pitchFamily="18" charset="0"/>
              </a:rPr>
              <a:t> приступ</a:t>
            </a:r>
            <a:endParaRPr lang="en-US" sz="28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363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4807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     Оралне </a:t>
            </a:r>
            <a:r>
              <a:rPr lang="ru-RU" b="1" dirty="0">
                <a:solidFill>
                  <a:schemeClr val="tx1"/>
                </a:solidFill>
                <a:latin typeface="Book Antiqua" pitchFamily="18" charset="0"/>
              </a:rPr>
              <a:t>манифестације </a:t>
            </a:r>
            <a:r>
              <a:rPr lang="sr-Cyrl-RS" b="1" dirty="0" err="1" smtClean="0">
                <a:solidFill>
                  <a:schemeClr val="tx1"/>
                </a:solidFill>
                <a:latin typeface="Book Antiqua" pitchFamily="18" charset="0"/>
              </a:rPr>
              <a:t>запаљенских</a:t>
            </a:r>
            <a:r>
              <a:rPr lang="sr-Cyrl-RS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болести </a:t>
            </a:r>
            <a:r>
              <a:rPr lang="ru-RU" b="1" dirty="0">
                <a:solidFill>
                  <a:schemeClr val="tx1"/>
                </a:solidFill>
                <a:latin typeface="Book Antiqua" pitchFamily="18" charset="0"/>
              </a:rPr>
              <a:t>црева </a:t>
            </a:r>
          </a:p>
          <a:p>
            <a:endParaRPr lang="sr-Cyrl-R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Ремисија може бити спора и потрајати недељама или месецима до потпуног опоравка</a:t>
            </a:r>
          </a:p>
          <a:p>
            <a:r>
              <a:rPr lang="sr-Cyrl-RS" dirty="0" smtClean="0">
                <a:latin typeface="Book Antiqua" pitchFamily="18" charset="0"/>
              </a:rPr>
              <a:t>У тежим и комплекснијим случајевима потребан је </a:t>
            </a:r>
            <a:r>
              <a:rPr lang="sr-Cyrl-RS" dirty="0" err="1" smtClean="0">
                <a:latin typeface="Book Antiqua" pitchFamily="18" charset="0"/>
              </a:rPr>
              <a:t>медикаментозни</a:t>
            </a:r>
            <a:r>
              <a:rPr lang="sr-Cyrl-RS" dirty="0" smtClean="0">
                <a:latin typeface="Book Antiqua" pitchFamily="18" charset="0"/>
              </a:rPr>
              <a:t> приступ</a:t>
            </a:r>
          </a:p>
          <a:p>
            <a:pPr marL="0" indent="0">
              <a:buNone/>
            </a:pPr>
            <a:r>
              <a:rPr lang="sr-Cyrl-RS" b="1" dirty="0" smtClean="0">
                <a:latin typeface="Book Antiqua" pitchFamily="18" charset="0"/>
              </a:rPr>
              <a:t>Препоруке за лечење:</a:t>
            </a:r>
          </a:p>
          <a:p>
            <a:r>
              <a:rPr lang="sr-Cyrl-RS" dirty="0" smtClean="0">
                <a:latin typeface="Book Antiqua" pitchFamily="18" charset="0"/>
              </a:rPr>
              <a:t>локална и системска примена </a:t>
            </a:r>
            <a:r>
              <a:rPr lang="sr-Cyrl-RS" dirty="0" err="1" smtClean="0">
                <a:latin typeface="Book Antiqua" pitchFamily="18" charset="0"/>
              </a:rPr>
              <a:t>кортикостероида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err="1" smtClean="0">
                <a:latin typeface="Book Antiqua" pitchFamily="18" charset="0"/>
              </a:rPr>
              <a:t>аминисалицилати</a:t>
            </a:r>
            <a:endParaRPr lang="sr-Cyrl-RS" dirty="0" smtClean="0">
              <a:latin typeface="Book Antiqua" pitchFamily="18" charset="0"/>
            </a:endParaRPr>
          </a:p>
          <a:p>
            <a:r>
              <a:rPr lang="sr-Cyrl-RS" dirty="0" err="1">
                <a:latin typeface="Book Antiqua" pitchFamily="18" charset="0"/>
              </a:rPr>
              <a:t>и</a:t>
            </a:r>
            <a:r>
              <a:rPr lang="sr-Cyrl-RS" dirty="0" err="1" smtClean="0">
                <a:latin typeface="Book Antiqua" pitchFamily="18" charset="0"/>
              </a:rPr>
              <a:t>муносупресивни</a:t>
            </a:r>
            <a:r>
              <a:rPr lang="sr-Cyrl-RS" dirty="0" smtClean="0">
                <a:latin typeface="Book Antiqua" pitchFamily="18" charset="0"/>
              </a:rPr>
              <a:t> лекови</a:t>
            </a:r>
          </a:p>
          <a:p>
            <a:r>
              <a:rPr lang="sr-Cyrl-RS" dirty="0">
                <a:latin typeface="Book Antiqua" pitchFamily="18" charset="0"/>
              </a:rPr>
              <a:t>б</a:t>
            </a:r>
            <a:r>
              <a:rPr lang="sr-Cyrl-RS" dirty="0" smtClean="0">
                <a:latin typeface="Book Antiqua" pitchFamily="18" charset="0"/>
              </a:rPr>
              <a:t>иолошка терапија  </a:t>
            </a:r>
          </a:p>
          <a:p>
            <a:r>
              <a:rPr lang="sr-Cyrl-RS" dirty="0" err="1">
                <a:latin typeface="Book Antiqua" pitchFamily="18" charset="0"/>
              </a:rPr>
              <a:t>а</a:t>
            </a:r>
            <a:r>
              <a:rPr lang="sr-Cyrl-RS" dirty="0" err="1" smtClean="0">
                <a:latin typeface="Book Antiqua" pitchFamily="18" charset="0"/>
              </a:rPr>
              <a:t>нтибиотици</a:t>
            </a:r>
            <a:r>
              <a:rPr lang="sr-Cyrl-RS" dirty="0" smtClean="0">
                <a:latin typeface="Book Antiqua" pitchFamily="18" charset="0"/>
              </a:rPr>
              <a:t> (</a:t>
            </a:r>
            <a:r>
              <a:rPr lang="sr-Cyrl-RS" dirty="0" err="1" smtClean="0">
                <a:latin typeface="Book Antiqua" pitchFamily="18" charset="0"/>
              </a:rPr>
              <a:t>терациклини</a:t>
            </a:r>
            <a:r>
              <a:rPr lang="sr-Cyrl-RS" dirty="0" smtClean="0">
                <a:latin typeface="Book Antiqua" pitchFamily="18" charset="0"/>
              </a:rPr>
              <a:t>)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288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95536" y="476672"/>
            <a:ext cx="8568952" cy="626469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Book Antiqua" pitchFamily="18" charset="0"/>
              </a:rPr>
              <a:t>        </a:t>
            </a: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Оралне </a:t>
            </a:r>
            <a:r>
              <a:rPr lang="ru-RU" b="1" dirty="0">
                <a:solidFill>
                  <a:schemeClr val="tx1"/>
                </a:solidFill>
                <a:latin typeface="Book Antiqua" pitchFamily="18" charset="0"/>
              </a:rPr>
              <a:t>манифестације </a:t>
            </a: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запаљенских </a:t>
            </a:r>
            <a:r>
              <a:rPr lang="ru-RU" b="1" dirty="0">
                <a:solidFill>
                  <a:schemeClr val="tx1"/>
                </a:solidFill>
                <a:latin typeface="Book Antiqua" pitchFamily="18" charset="0"/>
              </a:rPr>
              <a:t>болести </a:t>
            </a: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црева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Book Antiqua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</a:p>
          <a:p>
            <a:r>
              <a:rPr lang="ru-RU" dirty="0" smtClean="0">
                <a:latin typeface="Book Antiqua" pitchFamily="18" charset="0"/>
              </a:rPr>
              <a:t>код </a:t>
            </a:r>
            <a:r>
              <a:rPr lang="ru-RU" dirty="0">
                <a:latin typeface="Book Antiqua" pitchFamily="18" charset="0"/>
              </a:rPr>
              <a:t>већине пацијената, клиничка ремисија </a:t>
            </a:r>
            <a:r>
              <a:rPr lang="ru-RU" dirty="0" smtClean="0">
                <a:latin typeface="Book Antiqua" pitchFamily="18" charset="0"/>
              </a:rPr>
              <a:t>запаљенских болести црева је </a:t>
            </a:r>
            <a:r>
              <a:rPr lang="ru-RU" dirty="0">
                <a:latin typeface="Book Antiqua" pitchFamily="18" charset="0"/>
              </a:rPr>
              <a:t>повезана са зарастањем </a:t>
            </a:r>
            <a:r>
              <a:rPr lang="ru-RU" dirty="0" smtClean="0">
                <a:latin typeface="Book Antiqua" pitchFamily="18" charset="0"/>
              </a:rPr>
              <a:t>оралних лезија</a:t>
            </a:r>
          </a:p>
          <a:p>
            <a:r>
              <a:rPr lang="ru-RU" dirty="0" smtClean="0">
                <a:latin typeface="Book Antiqua" pitchFamily="18" charset="0"/>
              </a:rPr>
              <a:t>локална терапија </a:t>
            </a:r>
            <a:r>
              <a:rPr lang="ru-RU" dirty="0">
                <a:latin typeface="Book Antiqua" pitchFamily="18" charset="0"/>
              </a:rPr>
              <a:t>укључује интралезијске </a:t>
            </a:r>
            <a:r>
              <a:rPr lang="ru-RU" dirty="0" smtClean="0">
                <a:latin typeface="Book Antiqua" pitchFamily="18" charset="0"/>
              </a:rPr>
              <a:t>инјекције</a:t>
            </a:r>
            <a:r>
              <a:rPr lang="ru-RU" dirty="0">
                <a:latin typeface="Book Antiqua" pitchFamily="18" charset="0"/>
              </a:rPr>
              <a:t>, воде за испирање уста и </a:t>
            </a:r>
            <a:r>
              <a:rPr lang="ru-RU" dirty="0" smtClean="0">
                <a:latin typeface="Book Antiqua" pitchFamily="18" charset="0"/>
              </a:rPr>
              <a:t>масти</a:t>
            </a:r>
          </a:p>
          <a:p>
            <a:r>
              <a:rPr lang="ru-RU" dirty="0" smtClean="0">
                <a:latin typeface="Book Antiqua" pitchFamily="18" charset="0"/>
              </a:rPr>
              <a:t>овај </a:t>
            </a:r>
            <a:r>
              <a:rPr lang="ru-RU" dirty="0">
                <a:latin typeface="Book Antiqua" pitchFamily="18" charset="0"/>
              </a:rPr>
              <a:t>приступ обично почиње са кортикостероидним мастима и/или течностима за испирање уста и нестероидним антиинфламаторним </a:t>
            </a:r>
            <a:r>
              <a:rPr lang="ru-RU" dirty="0" smtClean="0">
                <a:latin typeface="Book Antiqua" pitchFamily="18" charset="0"/>
              </a:rPr>
              <a:t>пастама</a:t>
            </a:r>
          </a:p>
          <a:p>
            <a:r>
              <a:rPr lang="ru-RU" dirty="0" smtClean="0">
                <a:latin typeface="Book Antiqua" pitchFamily="18" charset="0"/>
              </a:rPr>
              <a:t>у случају </a:t>
            </a:r>
            <a:r>
              <a:rPr lang="ru-RU" dirty="0">
                <a:latin typeface="Book Antiqua" pitchFamily="18" charset="0"/>
              </a:rPr>
              <a:t>одсуства </a:t>
            </a:r>
            <a:r>
              <a:rPr lang="ru-RU" dirty="0" smtClean="0">
                <a:latin typeface="Book Antiqua" pitchFamily="18" charset="0"/>
              </a:rPr>
              <a:t>одговора</a:t>
            </a:r>
            <a:r>
              <a:rPr lang="ru-RU" dirty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- </a:t>
            </a:r>
            <a:r>
              <a:rPr lang="ru-RU" dirty="0">
                <a:latin typeface="Book Antiqua" pitchFamily="18" charset="0"/>
              </a:rPr>
              <a:t>интралезијска ињекција </a:t>
            </a:r>
            <a:r>
              <a:rPr lang="ru-RU" dirty="0" smtClean="0">
                <a:latin typeface="Book Antiqua" pitchFamily="18" charset="0"/>
              </a:rPr>
              <a:t>кортикостероида </a:t>
            </a:r>
          </a:p>
          <a:p>
            <a:r>
              <a:rPr lang="ru-RU" dirty="0">
                <a:latin typeface="Book Antiqua" pitchFamily="18" charset="0"/>
              </a:rPr>
              <a:t>а</a:t>
            </a:r>
            <a:r>
              <a:rPr lang="ru-RU" dirty="0" smtClean="0">
                <a:latin typeface="Book Antiqua" pitchFamily="18" charset="0"/>
              </a:rPr>
              <a:t>ко </a:t>
            </a:r>
            <a:r>
              <a:rPr lang="ru-RU" dirty="0">
                <a:latin typeface="Book Antiqua" pitchFamily="18" charset="0"/>
              </a:rPr>
              <a:t>се симптоми пацијента не побољшају, </a:t>
            </a:r>
            <a:r>
              <a:rPr lang="ru-RU" dirty="0" smtClean="0">
                <a:latin typeface="Book Antiqua" pitchFamily="18" charset="0"/>
              </a:rPr>
              <a:t>потребно </a:t>
            </a:r>
            <a:r>
              <a:rPr lang="ru-RU" dirty="0">
                <a:latin typeface="Book Antiqua" pitchFamily="18" charset="0"/>
              </a:rPr>
              <a:t>је </a:t>
            </a:r>
            <a:r>
              <a:rPr lang="ru-RU" dirty="0" smtClean="0">
                <a:latin typeface="Book Antiqua" pitchFamily="18" charset="0"/>
              </a:rPr>
              <a:t>системско лечење </a:t>
            </a:r>
            <a:r>
              <a:rPr lang="ru-RU" dirty="0">
                <a:latin typeface="Book Antiqua" pitchFamily="18" charset="0"/>
              </a:rPr>
              <a:t>кортикостероидима </a:t>
            </a:r>
            <a:endParaRPr lang="ru-RU" dirty="0" smtClean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4750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51520" y="2060848"/>
            <a:ext cx="8568951" cy="43204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Book Antiqua" pitchFamily="18" charset="0"/>
              </a:rPr>
              <a:t>Хидрокортизон </a:t>
            </a:r>
            <a:r>
              <a:rPr lang="ru-RU" b="1" dirty="0">
                <a:latin typeface="Book Antiqua" pitchFamily="18" charset="0"/>
              </a:rPr>
              <a:t>(кортизол)</a:t>
            </a:r>
          </a:p>
          <a:p>
            <a:r>
              <a:rPr lang="ru-RU" dirty="0" smtClean="0">
                <a:latin typeface="Book Antiqua" pitchFamily="18" charset="0"/>
              </a:rPr>
              <a:t>кортикостероид </a:t>
            </a:r>
            <a:r>
              <a:rPr lang="ru-RU" dirty="0">
                <a:latin typeface="Book Antiqua" pitchFamily="18" charset="0"/>
              </a:rPr>
              <a:t>брзог и кратког </a:t>
            </a:r>
            <a:r>
              <a:rPr lang="ru-RU" dirty="0" smtClean="0">
                <a:latin typeface="Book Antiqua" pitchFamily="18" charset="0"/>
              </a:rPr>
              <a:t>деловања</a:t>
            </a:r>
            <a:r>
              <a:rPr lang="sr-Latn-RS" dirty="0" smtClean="0">
                <a:latin typeface="Book Antiqua" pitchFamily="18" charset="0"/>
              </a:rPr>
              <a:t>,</a:t>
            </a:r>
          </a:p>
          <a:p>
            <a:r>
              <a:rPr lang="sr-Cyrl-RS" dirty="0" smtClean="0">
                <a:latin typeface="Book Antiqua" pitchFamily="18" charset="0"/>
              </a:rPr>
              <a:t>с</a:t>
            </a:r>
            <a:r>
              <a:rPr lang="ru-RU" dirty="0" smtClean="0">
                <a:latin typeface="Book Antiqua" pitchFamily="18" charset="0"/>
              </a:rPr>
              <a:t>пада </a:t>
            </a:r>
            <a:r>
              <a:rPr lang="ru-RU" dirty="0">
                <a:latin typeface="Book Antiqua" pitchFamily="18" charset="0"/>
              </a:rPr>
              <a:t>у групу слабих кортикостероида</a:t>
            </a:r>
            <a:r>
              <a:rPr lang="ru-RU" dirty="0" smtClean="0">
                <a:latin typeface="Book Antiqua" pitchFamily="18" charset="0"/>
              </a:rPr>
              <a:t>,</a:t>
            </a:r>
          </a:p>
          <a:p>
            <a:r>
              <a:rPr lang="ru-RU" dirty="0" smtClean="0">
                <a:latin typeface="Book Antiqua" pitchFamily="18" charset="0"/>
              </a:rPr>
              <a:t>његова </a:t>
            </a:r>
            <a:r>
              <a:rPr lang="ru-RU" dirty="0">
                <a:latin typeface="Book Antiqua" pitchFamily="18" charset="0"/>
              </a:rPr>
              <a:t>предност над осталим, синтетским кортикостероидима јесте у томе што се брзо разграђује у самој кожи те се стога не може акумулирати и створити залиху која би довела до дерматолошких и других </a:t>
            </a:r>
            <a:r>
              <a:rPr lang="ru-RU" dirty="0" smtClean="0">
                <a:latin typeface="Book Antiqua" pitchFamily="18" charset="0"/>
              </a:rPr>
              <a:t>нуспојава</a:t>
            </a:r>
            <a:r>
              <a:rPr lang="ru-RU" dirty="0">
                <a:latin typeface="Book Antiqua" pitchFamily="18" charset="0"/>
              </a:rPr>
              <a:t>,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>
                <a:latin typeface="Book Antiqua" pitchFamily="18" charset="0"/>
              </a:rPr>
              <a:t>разним дерматолошким препаратима долази сам или у комбинацијама са антибиотицима или антисептицима. 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dirty="0" err="1" smtClean="0">
                <a:solidFill>
                  <a:schemeClr val="tx1"/>
                </a:solidFill>
                <a:latin typeface="Book Antiqua" pitchFamily="18" charset="0"/>
              </a:rPr>
              <a:t>Кортикостероиди</a:t>
            </a:r>
            <a:r>
              <a:rPr lang="sr-Cyrl-RS" sz="2800" dirty="0" smtClean="0">
                <a:solidFill>
                  <a:schemeClr val="tx1"/>
                </a:solidFill>
                <a:latin typeface="Book Antiqua" pitchFamily="18" charset="0"/>
              </a:rPr>
              <a:t> за</a:t>
            </a:r>
            <a:r>
              <a:rPr lang="en-US" sz="2800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Book Antiqua" pitchFamily="18" charset="0"/>
              </a:rPr>
              <a:t>локалну</a:t>
            </a:r>
            <a:br>
              <a:rPr lang="sr-Cyrl-RS" sz="2800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sr-Cyrl-RS" sz="2800" dirty="0" smtClean="0">
                <a:solidFill>
                  <a:schemeClr val="tx1"/>
                </a:solidFill>
                <a:latin typeface="Book Antiqua" pitchFamily="18" charset="0"/>
              </a:rPr>
              <a:t>примену </a:t>
            </a:r>
            <a:endParaRPr lang="en-US" sz="28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65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467544" y="1556792"/>
            <a:ext cx="8280919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Book Antiqua" pitchFamily="18" charset="0"/>
              </a:rPr>
              <a:t>Алклометазон</a:t>
            </a:r>
          </a:p>
          <a:p>
            <a:r>
              <a:rPr lang="ru-RU" dirty="0">
                <a:latin typeface="Book Antiqua" pitchFamily="18" charset="0"/>
              </a:rPr>
              <a:t>Алклометазон </a:t>
            </a:r>
            <a:r>
              <a:rPr lang="ru-RU" dirty="0" smtClean="0">
                <a:latin typeface="Book Antiqua" pitchFamily="18" charset="0"/>
              </a:rPr>
              <a:t>је синтетски кортикостероид </a:t>
            </a:r>
            <a:r>
              <a:rPr lang="ru-RU" dirty="0">
                <a:latin typeface="Book Antiqua" pitchFamily="18" charset="0"/>
              </a:rPr>
              <a:t>који се користи у лечењу дерматолошких </a:t>
            </a:r>
            <a:r>
              <a:rPr lang="ru-RU" dirty="0" smtClean="0">
                <a:latin typeface="Book Antiqua" pitchFamily="18" charset="0"/>
              </a:rPr>
              <a:t>упала,</a:t>
            </a:r>
          </a:p>
          <a:p>
            <a:r>
              <a:rPr lang="ru-RU" dirty="0" smtClean="0">
                <a:latin typeface="Book Antiqua" pitchFamily="18" charset="0"/>
              </a:rPr>
              <a:t>спада </a:t>
            </a:r>
            <a:r>
              <a:rPr lang="ru-RU" dirty="0">
                <a:latin typeface="Book Antiqua" pitchFamily="18" charset="0"/>
              </a:rPr>
              <a:t>у умерено јаке </a:t>
            </a:r>
            <a:r>
              <a:rPr lang="ru-RU" dirty="0" smtClean="0">
                <a:latin typeface="Book Antiqua" pitchFamily="18" charset="0"/>
              </a:rPr>
              <a:t>кортикостероиде,</a:t>
            </a:r>
          </a:p>
          <a:p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>
                <a:latin typeface="Book Antiqua" pitchFamily="18" charset="0"/>
              </a:rPr>
              <a:t>дерматолошким препаратима долази у облику свог естра алклометазон </a:t>
            </a:r>
            <a:r>
              <a:rPr lang="ru-RU" dirty="0" smtClean="0">
                <a:latin typeface="Book Antiqua" pitchFamily="18" charset="0"/>
              </a:rPr>
              <a:t>дипропионата,</a:t>
            </a:r>
          </a:p>
          <a:p>
            <a:r>
              <a:rPr lang="ru-RU" dirty="0" smtClean="0">
                <a:latin typeface="Book Antiqua" pitchFamily="18" charset="0"/>
              </a:rPr>
              <a:t>због </a:t>
            </a:r>
            <a:r>
              <a:rPr lang="ru-RU" dirty="0">
                <a:latin typeface="Book Antiqua" pitchFamily="18" charset="0"/>
              </a:rPr>
              <a:t>његовог слабијег ефекта у односу на друге кортикостероиде примењује се када се кожне упале налазе на осетљивим деловима тела (лице, интертригинозна подручја), код хроничних дерматоза код болесника са осетљивом кожом (деца и старије особе), у лечењу великих површина коже, посебно код деце због минималне системске апсорпције те као наставак лечења започетог јаким кортикостероидима за локалну примену на кожи.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488" y="188639"/>
            <a:ext cx="3167336" cy="178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707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223814" y="2060848"/>
            <a:ext cx="8568951" cy="49685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Book Antiqua" pitchFamily="18" charset="0"/>
              </a:rPr>
              <a:t>Бетаметазон</a:t>
            </a:r>
          </a:p>
          <a:p>
            <a:r>
              <a:rPr lang="ru-RU" dirty="0" smtClean="0">
                <a:latin typeface="Book Antiqua" pitchFamily="18" charset="0"/>
              </a:rPr>
              <a:t>бетаметазон </a:t>
            </a:r>
            <a:r>
              <a:rPr lang="ru-RU" dirty="0">
                <a:latin typeface="Book Antiqua" pitchFamily="18" charset="0"/>
              </a:rPr>
              <a:t>је један од најзначајнијих локалних </a:t>
            </a:r>
            <a:r>
              <a:rPr lang="ru-RU" dirty="0" smtClean="0">
                <a:latin typeface="Book Antiqua" pitchFamily="18" charset="0"/>
              </a:rPr>
              <a:t>кортикостероида, </a:t>
            </a:r>
          </a:p>
          <a:p>
            <a:r>
              <a:rPr lang="ru-RU" dirty="0">
                <a:latin typeface="Book Antiqua" pitchFamily="18" charset="0"/>
              </a:rPr>
              <a:t>с</a:t>
            </a:r>
            <a:r>
              <a:rPr lang="ru-RU" dirty="0" smtClean="0">
                <a:latin typeface="Book Antiqua" pitchFamily="18" charset="0"/>
              </a:rPr>
              <a:t>пада </a:t>
            </a:r>
            <a:r>
              <a:rPr lang="ru-RU" dirty="0">
                <a:latin typeface="Book Antiqua" pitchFamily="18" charset="0"/>
              </a:rPr>
              <a:t>у синтетске </a:t>
            </a:r>
            <a:r>
              <a:rPr lang="ru-RU" dirty="0" smtClean="0">
                <a:latin typeface="Book Antiqua" pitchFamily="18" charset="0"/>
              </a:rPr>
              <a:t>кортикостероиде,</a:t>
            </a:r>
          </a:p>
          <a:p>
            <a:r>
              <a:rPr lang="ru-RU" dirty="0" smtClean="0">
                <a:latin typeface="Book Antiqua" pitchFamily="18" charset="0"/>
              </a:rPr>
              <a:t>као </a:t>
            </a:r>
            <a:r>
              <a:rPr lang="ru-RU" dirty="0">
                <a:latin typeface="Book Antiqua" pitchFamily="18" charset="0"/>
              </a:rPr>
              <a:t>и алклометазон и он у својој структури садржи флуор, али за разлику од алклометазона, не садржи </a:t>
            </a:r>
            <a:r>
              <a:rPr lang="ru-RU" dirty="0" smtClean="0">
                <a:latin typeface="Book Antiqua" pitchFamily="18" charset="0"/>
              </a:rPr>
              <a:t>хлор,</a:t>
            </a:r>
          </a:p>
          <a:p>
            <a:r>
              <a:rPr lang="ru-RU" dirty="0">
                <a:latin typeface="Book Antiqua" pitchFamily="18" charset="0"/>
              </a:rPr>
              <a:t>а</a:t>
            </a:r>
            <a:r>
              <a:rPr lang="ru-RU" dirty="0" smtClean="0">
                <a:latin typeface="Book Antiqua" pitchFamily="18" charset="0"/>
              </a:rPr>
              <a:t>нтиинфламаторно </a:t>
            </a:r>
            <a:r>
              <a:rPr lang="ru-RU" dirty="0">
                <a:latin typeface="Book Antiqua" pitchFamily="18" charset="0"/>
              </a:rPr>
              <a:t>деловање му је 30 пута јаче него деловање </a:t>
            </a:r>
            <a:r>
              <a:rPr lang="ru-RU" dirty="0" smtClean="0">
                <a:latin typeface="Book Antiqua" pitchFamily="18" charset="0"/>
              </a:rPr>
              <a:t>кортизола,</a:t>
            </a:r>
          </a:p>
          <a:p>
            <a:r>
              <a:rPr lang="ru-RU" dirty="0" smtClean="0">
                <a:latin typeface="Book Antiqua" pitchFamily="18" charset="0"/>
              </a:rPr>
              <a:t>у дерматолошким </a:t>
            </a:r>
            <a:r>
              <a:rPr lang="ru-RU" dirty="0">
                <a:latin typeface="Book Antiqua" pitchFamily="18" charset="0"/>
              </a:rPr>
              <a:t>препаратима долази у разним облицима – као естар – дипропионата, ацетата, бензоата, </a:t>
            </a:r>
            <a:r>
              <a:rPr lang="ru-RU" dirty="0" smtClean="0">
                <a:latin typeface="Book Antiqua" pitchFamily="18" charset="0"/>
              </a:rPr>
              <a:t>валерата,</a:t>
            </a:r>
          </a:p>
          <a:p>
            <a:r>
              <a:rPr lang="ru-RU" dirty="0" smtClean="0">
                <a:latin typeface="Book Antiqua" pitchFamily="18" charset="0"/>
              </a:rPr>
              <a:t>у </a:t>
            </a:r>
            <a:r>
              <a:rPr lang="ru-RU" dirty="0">
                <a:latin typeface="Book Antiqua" pitchFamily="18" charset="0"/>
              </a:rPr>
              <a:t>дерматолошким препаратима долази сам или у комбинацији са разним антибиотицима, антисептицима, кератолитицима, кератопластицима, антимикотицима, антипсоријатицима, хемотерапеутицима и др</a:t>
            </a:r>
            <a:r>
              <a:rPr lang="ru-RU" dirty="0" smtClean="0">
                <a:latin typeface="Book Antiqua" pitchFamily="18" charset="0"/>
              </a:rPr>
              <a:t>.</a:t>
            </a:r>
          </a:p>
          <a:p>
            <a:r>
              <a:rPr lang="ru-RU" dirty="0" smtClean="0">
                <a:latin typeface="Book Antiqua" pitchFamily="18" charset="0"/>
              </a:rPr>
              <a:t>трајање </a:t>
            </a:r>
            <a:r>
              <a:rPr lang="ru-RU" dirty="0">
                <a:latin typeface="Book Antiqua" pitchFamily="18" charset="0"/>
              </a:rPr>
              <a:t>лечења не сме бити дуже од 3 недеље. </a:t>
            </a:r>
          </a:p>
          <a:p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451" y="404664"/>
            <a:ext cx="281631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8431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5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Book Antiqua" pitchFamily="18" charset="0"/>
              </a:rPr>
              <a:t>Флуметазон</a:t>
            </a:r>
            <a:endParaRPr lang="ru-RU" b="1" dirty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флуметазон </a:t>
            </a:r>
            <a:r>
              <a:rPr lang="ru-RU" dirty="0">
                <a:latin typeface="Book Antiqua" pitchFamily="18" charset="0"/>
              </a:rPr>
              <a:t>је умерено јаки, двоструко флуорисани кортикостероидни естар средње јаког деловања са антиинфламаторним, антипруритичким, и вазоконстрикторним деловањем.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у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>
                <a:latin typeface="Book Antiqua" pitchFamily="18" charset="0"/>
              </a:rPr>
              <a:t>дерматолошким препаратима долази у облику соли са пивалатном киселином.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т</a:t>
            </a:r>
            <a:r>
              <a:rPr lang="ru-RU" dirty="0" smtClean="0">
                <a:latin typeface="Book Antiqua" pitchFamily="18" charset="0"/>
              </a:rPr>
              <a:t>име </a:t>
            </a:r>
            <a:r>
              <a:rPr lang="ru-RU" dirty="0">
                <a:latin typeface="Book Antiqua" pitchFamily="18" charset="0"/>
              </a:rPr>
              <a:t>се постиже његово концентрисање на месту примене. 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т</a:t>
            </a:r>
            <a:r>
              <a:rPr lang="ru-RU" dirty="0" smtClean="0">
                <a:latin typeface="Book Antiqua" pitchFamily="18" charset="0"/>
              </a:rPr>
              <a:t>аква </a:t>
            </a:r>
            <a:r>
              <a:rPr lang="ru-RU" dirty="0">
                <a:latin typeface="Book Antiqua" pitchFamily="18" charset="0"/>
              </a:rPr>
              <a:t>карактеристика омогућује му брзо деловање на месту примене, при чему уклања упалу, неугодан </a:t>
            </a:r>
            <a:r>
              <a:rPr lang="ru-RU" dirty="0" smtClean="0">
                <a:latin typeface="Book Antiqua" pitchFamily="18" charset="0"/>
              </a:rPr>
              <a:t>осећај</a:t>
            </a:r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користи се сам </a:t>
            </a:r>
            <a:r>
              <a:rPr lang="ru-RU" dirty="0">
                <a:latin typeface="Book Antiqua" pitchFamily="18" charset="0"/>
              </a:rPr>
              <a:t>или у комбинацији са антисептицима, антибиотицима и кератолитицима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194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467544" y="1484784"/>
            <a:ext cx="8280919" cy="5184576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Book Antiqua" pitchFamily="18" charset="0"/>
              </a:rPr>
              <a:t>Мометазон</a:t>
            </a:r>
          </a:p>
          <a:p>
            <a:r>
              <a:rPr lang="ru-RU" dirty="0" smtClean="0">
                <a:latin typeface="Book Antiqua" pitchFamily="18" charset="0"/>
              </a:rPr>
              <a:t>мометазон </a:t>
            </a:r>
            <a:r>
              <a:rPr lang="ru-RU" dirty="0">
                <a:latin typeface="Book Antiqua" pitchFamily="18" charset="0"/>
              </a:rPr>
              <a:t>је </a:t>
            </a:r>
            <a:r>
              <a:rPr lang="ru-RU" dirty="0" smtClean="0">
                <a:latin typeface="Book Antiqua" pitchFamily="18" charset="0"/>
              </a:rPr>
              <a:t>синтетски </a:t>
            </a:r>
            <a:r>
              <a:rPr lang="ru-RU" dirty="0">
                <a:latin typeface="Book Antiqua" pitchFamily="18" charset="0"/>
              </a:rPr>
              <a:t>кортикостероид 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другачији </a:t>
            </a:r>
            <a:r>
              <a:rPr lang="ru-RU" dirty="0">
                <a:latin typeface="Book Antiqua" pitchFamily="18" charset="0"/>
              </a:rPr>
              <a:t>од осталих кортикостероида јер садржи хлор ван стероидног </a:t>
            </a:r>
            <a:r>
              <a:rPr lang="ru-RU" dirty="0" smtClean="0">
                <a:latin typeface="Book Antiqua" pitchFamily="18" charset="0"/>
              </a:rPr>
              <a:t>језгра</a:t>
            </a:r>
            <a:endParaRPr lang="en-US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дерматолошким </a:t>
            </a:r>
            <a:r>
              <a:rPr lang="ru-RU" dirty="0">
                <a:latin typeface="Book Antiqua" pitchFamily="18" charset="0"/>
              </a:rPr>
              <a:t>препаратима долази у облику естра, мометазон фуроата. </a:t>
            </a:r>
            <a:endParaRPr lang="en-US" dirty="0" smtClean="0">
              <a:latin typeface="Book Antiqua" pitchFamily="18" charset="0"/>
            </a:endParaRPr>
          </a:p>
          <a:p>
            <a:r>
              <a:rPr lang="sr-Cyrl-RS" dirty="0" smtClean="0">
                <a:latin typeface="Book Antiqua" pitchFamily="18" charset="0"/>
              </a:rPr>
              <a:t>п</a:t>
            </a:r>
            <a:r>
              <a:rPr lang="ru-RU" dirty="0" smtClean="0">
                <a:latin typeface="Book Antiqua" pitchFamily="18" charset="0"/>
              </a:rPr>
              <a:t>о </a:t>
            </a:r>
            <a:r>
              <a:rPr lang="ru-RU" dirty="0">
                <a:latin typeface="Book Antiqua" pitchFamily="18" charset="0"/>
              </a:rPr>
              <a:t>својој јачини спада у групу јаких кортикостероида и нешто је јачи од бетаметазона. Користи се у облику масти, крема и лосиона 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143500"/>
            <a:ext cx="2667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841776"/>
            <a:ext cx="151216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13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539552" y="1412776"/>
            <a:ext cx="8208911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Book Antiqua" pitchFamily="18" charset="0"/>
              </a:rPr>
              <a:t>Први </a:t>
            </a:r>
            <a:r>
              <a:rPr lang="ru-RU" dirty="0">
                <a:latin typeface="Book Antiqua" pitchFamily="18" charset="0"/>
              </a:rPr>
              <a:t>терапијски циљ </a:t>
            </a:r>
            <a:r>
              <a:rPr lang="ru-RU" dirty="0" smtClean="0">
                <a:latin typeface="Book Antiqua" pitchFamily="18" charset="0"/>
              </a:rPr>
              <a:t>јесте </a:t>
            </a:r>
            <a:r>
              <a:rPr lang="ru-RU" b="1" dirty="0">
                <a:latin typeface="Book Antiqua" pitchFamily="18" charset="0"/>
              </a:rPr>
              <a:t>постизање ремисије болести</a:t>
            </a:r>
            <a:r>
              <a:rPr lang="ru-RU" dirty="0">
                <a:latin typeface="Book Antiqua" pitchFamily="18" charset="0"/>
              </a:rPr>
              <a:t>, док је други терапијски циљ </a:t>
            </a:r>
            <a:r>
              <a:rPr lang="ru-RU" b="1" dirty="0">
                <a:latin typeface="Book Antiqua" pitchFamily="18" charset="0"/>
              </a:rPr>
              <a:t>одржавање ремисије </a:t>
            </a:r>
            <a:r>
              <a:rPr lang="ru-RU" dirty="0">
                <a:latin typeface="Book Antiqua" pitchFamily="18" charset="0"/>
              </a:rPr>
              <a:t>(превенција релапса болести) уз што мање нежељених ефеката.</a:t>
            </a:r>
          </a:p>
          <a:p>
            <a:endParaRPr lang="ru-RU" dirty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Стога се данас предлаже индивидуализовани приступ у лечењу пацијената са </a:t>
            </a:r>
            <a:r>
              <a:rPr lang="ru-RU" dirty="0" smtClean="0">
                <a:latin typeface="Book Antiqua" pitchFamily="18" charset="0"/>
              </a:rPr>
              <a:t>инфламаторним </a:t>
            </a:r>
            <a:r>
              <a:rPr lang="ru-RU" dirty="0">
                <a:latin typeface="Book Antiqua" pitchFamily="18" charset="0"/>
              </a:rPr>
              <a:t>болестима црева</a:t>
            </a:r>
            <a:br>
              <a:rPr lang="ru-RU" dirty="0">
                <a:latin typeface="Book Antiqua" pitchFamily="18" charset="0"/>
              </a:rPr>
            </a:br>
            <a:r>
              <a:rPr lang="ru-RU" dirty="0">
                <a:latin typeface="Book Antiqua" pitchFamily="18" charset="0"/>
              </a:rPr>
              <a:t>при чему треба охрабрити пацијента да активно учествује у доношењу одлука о избору терапије. </a:t>
            </a:r>
            <a:endParaRPr lang="sr-Latn-RS" dirty="0" smtClean="0">
              <a:latin typeface="Book Antiqua" pitchFamily="18" charset="0"/>
            </a:endParaRPr>
          </a:p>
          <a:p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Коначан </a:t>
            </a:r>
            <a:r>
              <a:rPr lang="ru-RU" dirty="0">
                <a:latin typeface="Book Antiqua" pitchFamily="18" charset="0"/>
              </a:rPr>
              <a:t>циљ лечења је смањење и/или престанак запаљења на нивоу слузнице дигестивног тракта, односно зацељење мукозе (</a:t>
            </a:r>
            <a:r>
              <a:rPr lang="ru-RU" dirty="0" smtClean="0">
                <a:latin typeface="Book Antiqua" pitchFamily="18" charset="0"/>
              </a:rPr>
              <a:t>енгл.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sr-Latn-RS" dirty="0" err="1" smtClean="0">
                <a:latin typeface="Book Antiqua" pitchFamily="18" charset="0"/>
              </a:rPr>
              <a:t>mucosa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sr-Latn-RS" dirty="0" err="1" smtClean="0">
                <a:latin typeface="Book Antiqua" pitchFamily="18" charset="0"/>
              </a:rPr>
              <a:t>healing</a:t>
            </a:r>
            <a:r>
              <a:rPr lang="ru-RU" dirty="0" smtClean="0">
                <a:latin typeface="Book Antiqua" pitchFamily="18" charset="0"/>
              </a:rPr>
              <a:t>), </a:t>
            </a:r>
            <a:r>
              <a:rPr lang="ru-RU" dirty="0">
                <a:latin typeface="Book Antiqua" pitchFamily="18" charset="0"/>
              </a:rPr>
              <a:t>што доводи до повлачења симптома болести и дуготрајне ремисије уз значајно смањење ризика за </a:t>
            </a:r>
            <a:r>
              <a:rPr lang="ru-RU" dirty="0" smtClean="0">
                <a:latin typeface="Book Antiqua" pitchFamily="18" charset="0"/>
              </a:rPr>
              <a:t>настанак </a:t>
            </a:r>
            <a:r>
              <a:rPr lang="ru-RU" dirty="0">
                <a:latin typeface="Book Antiqua" pitchFamily="18" charset="0"/>
              </a:rPr>
              <a:t>компликација болести.</a:t>
            </a:r>
          </a:p>
          <a:p>
            <a:endParaRPr lang="ru-RU" dirty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У последњих неколико година се често користи израз „дубока ремисија“ који подразумева постојање клиничке ремисије уз комплетно зацељење мукозе.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32375" y="293077"/>
            <a:ext cx="8229600" cy="1252728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2400" dirty="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rPr>
              <a:t>Терапијски циљеви у инфламаторним болестима црева</a:t>
            </a:r>
            <a:br>
              <a:rPr lang="ru-RU" sz="2400" dirty="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699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4752528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sz="2400" dirty="0" err="1">
                <a:latin typeface="Book Antiqua" pitchFamily="18" charset="0"/>
                <a:ea typeface="Times New Roman"/>
              </a:rPr>
              <a:t>Терапијски</a:t>
            </a:r>
            <a:r>
              <a:rPr lang="en-US" sz="2400" dirty="0">
                <a:latin typeface="Book Antiqua" pitchFamily="18" charset="0"/>
                <a:ea typeface="Times New Roman"/>
              </a:rPr>
              <a:t> </a:t>
            </a:r>
            <a:r>
              <a:rPr lang="en-US" sz="2400" dirty="0" err="1">
                <a:latin typeface="Book Antiqua" pitchFamily="18" charset="0"/>
                <a:ea typeface="Times New Roman"/>
              </a:rPr>
              <a:t>приступ</a:t>
            </a:r>
            <a:r>
              <a:rPr lang="en-US" sz="2400" dirty="0">
                <a:latin typeface="Book Antiqua" pitchFamily="18" charset="0"/>
                <a:ea typeface="Times New Roman"/>
              </a:rPr>
              <a:t> </a:t>
            </a:r>
            <a:r>
              <a:rPr lang="sr-Cyrl-RS" dirty="0" smtClean="0">
                <a:latin typeface="Book Antiqua" pitchFamily="18" charset="0"/>
                <a:ea typeface="Times New Roman"/>
              </a:rPr>
              <a:t>код </a:t>
            </a:r>
            <a:r>
              <a:rPr lang="sr-Cyrl-RS" sz="2400" dirty="0" err="1" smtClean="0">
                <a:latin typeface="Book Antiqua" pitchFamily="18" charset="0"/>
                <a:ea typeface="Times New Roman"/>
              </a:rPr>
              <a:t>запаљенских</a:t>
            </a:r>
            <a:r>
              <a:rPr lang="sr-Cyrl-RS" sz="2400" dirty="0" smtClean="0">
                <a:latin typeface="Book Antiqua" pitchFamily="18" charset="0"/>
                <a:ea typeface="Times New Roman"/>
              </a:rPr>
              <a:t> цревних болести </a:t>
            </a:r>
            <a:r>
              <a:rPr lang="en-US" sz="2400" dirty="0" err="1" smtClean="0">
                <a:latin typeface="Book Antiqua" pitchFamily="18" charset="0"/>
                <a:ea typeface="Times New Roman"/>
              </a:rPr>
              <a:t>укључује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 </a:t>
            </a:r>
            <a:r>
              <a:rPr lang="sr-Cyrl-RS" sz="2400" dirty="0" smtClean="0">
                <a:latin typeface="Book Antiqua" pitchFamily="18" charset="0"/>
                <a:ea typeface="Times New Roman"/>
              </a:rPr>
              <a:t>примену: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 </a:t>
            </a:r>
            <a:endParaRPr lang="en-US" sz="1600" dirty="0">
              <a:latin typeface="Book Antiqua" pitchFamily="18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US" sz="2400" b="1" dirty="0" err="1" smtClean="0">
                <a:latin typeface="Book Antiqua" pitchFamily="18" charset="0"/>
                <a:ea typeface="Times New Roman"/>
              </a:rPr>
              <a:t>аминосалицилат</a:t>
            </a:r>
            <a:r>
              <a:rPr lang="sr-Cyrl-RS" sz="2400" b="1" dirty="0" smtClean="0">
                <a:latin typeface="Book Antiqua" pitchFamily="18" charset="0"/>
                <a:ea typeface="Times New Roman"/>
              </a:rPr>
              <a:t>а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, </a:t>
            </a:r>
            <a:endParaRPr lang="sr-Cyrl-RS" sz="2400" dirty="0" smtClean="0">
              <a:latin typeface="Book Antiqua" pitchFamily="18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sr-Cyrl-RS" b="1" dirty="0">
                <a:latin typeface="Book Antiqua" pitchFamily="18" charset="0"/>
                <a:ea typeface="Times New Roman"/>
              </a:rPr>
              <a:t>а</a:t>
            </a:r>
            <a:r>
              <a:rPr lang="sr-Cyrl-RS" sz="2400" b="1" dirty="0" smtClean="0">
                <a:latin typeface="Book Antiqua" pitchFamily="18" charset="0"/>
                <a:ea typeface="Times New Roman"/>
              </a:rPr>
              <a:t>нтибиотика </a:t>
            </a:r>
          </a:p>
          <a:p>
            <a:pPr>
              <a:spcAft>
                <a:spcPts val="0"/>
              </a:spcAft>
            </a:pPr>
            <a:r>
              <a:rPr lang="en-US" sz="2400" b="1" dirty="0" err="1" smtClean="0">
                <a:latin typeface="Book Antiqua" pitchFamily="18" charset="0"/>
                <a:ea typeface="Times New Roman"/>
              </a:rPr>
              <a:t>кортикостероид</a:t>
            </a:r>
            <a:r>
              <a:rPr lang="sr-Cyrl-RS" sz="2400" b="1" dirty="0" smtClean="0">
                <a:latin typeface="Book Antiqua" pitchFamily="18" charset="0"/>
                <a:ea typeface="Times New Roman"/>
              </a:rPr>
              <a:t>а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, </a:t>
            </a:r>
            <a:endParaRPr lang="en-US" sz="1600" dirty="0">
              <a:latin typeface="Book Antiqua" pitchFamily="18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US" sz="2400" b="1" dirty="0" err="1" smtClean="0">
                <a:latin typeface="Book Antiqua" pitchFamily="18" charset="0"/>
                <a:ea typeface="Times New Roman"/>
              </a:rPr>
              <a:t>имуносупрес</a:t>
            </a:r>
            <a:r>
              <a:rPr lang="sr-Cyrl-RS" sz="2400" b="1" dirty="0" err="1" smtClean="0">
                <a:latin typeface="Book Antiqua" pitchFamily="18" charset="0"/>
                <a:ea typeface="Times New Roman"/>
              </a:rPr>
              <a:t>ив</a:t>
            </a:r>
            <a:r>
              <a:rPr lang="en-US" sz="2400" b="1" dirty="0" smtClean="0">
                <a:latin typeface="Book Antiqua" pitchFamily="18" charset="0"/>
                <a:ea typeface="Times New Roman"/>
              </a:rPr>
              <a:t>а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 </a:t>
            </a:r>
            <a:r>
              <a:rPr lang="sr-Cyrl-RS" dirty="0" smtClean="0">
                <a:latin typeface="Book Antiqua" pitchFamily="18" charset="0"/>
                <a:ea typeface="Times New Roman"/>
              </a:rPr>
              <a:t>и </a:t>
            </a:r>
            <a:r>
              <a:rPr lang="en-US" sz="2400" b="1" dirty="0" err="1" smtClean="0">
                <a:latin typeface="Book Antiqua" pitchFamily="18" charset="0"/>
                <a:ea typeface="Times New Roman"/>
              </a:rPr>
              <a:t>имуномодулатора</a:t>
            </a:r>
            <a:r>
              <a:rPr lang="sr-Cyrl-RS" dirty="0">
                <a:latin typeface="Book Antiqua" pitchFamily="18" charset="0"/>
                <a:ea typeface="Times New Roman"/>
              </a:rPr>
              <a:t> 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(</a:t>
            </a:r>
            <a:r>
              <a:rPr lang="en-US" sz="2400" dirty="0" err="1" smtClean="0">
                <a:latin typeface="Book Antiqua" pitchFamily="18" charset="0"/>
                <a:ea typeface="Times New Roman"/>
              </a:rPr>
              <a:t>тиопурини</a:t>
            </a:r>
            <a:r>
              <a:rPr lang="en-US" sz="2400" dirty="0">
                <a:latin typeface="Book Antiqua" pitchFamily="18" charset="0"/>
                <a:ea typeface="Times New Roman"/>
              </a:rPr>
              <a:t>, </a:t>
            </a:r>
            <a:r>
              <a:rPr lang="en-US" sz="2400" dirty="0" err="1">
                <a:latin typeface="Book Antiqua" pitchFamily="18" charset="0"/>
                <a:ea typeface="Times New Roman"/>
              </a:rPr>
              <a:t>метотрексат</a:t>
            </a:r>
            <a:r>
              <a:rPr lang="en-US" sz="2400" dirty="0">
                <a:latin typeface="Book Antiqua" pitchFamily="18" charset="0"/>
                <a:ea typeface="Times New Roman"/>
              </a:rPr>
              <a:t> и </a:t>
            </a:r>
            <a:r>
              <a:rPr lang="en-US" sz="2400" dirty="0" err="1">
                <a:latin typeface="Book Antiqua" pitchFamily="18" charset="0"/>
                <a:ea typeface="Times New Roman"/>
              </a:rPr>
              <a:t>циклоспорин</a:t>
            </a:r>
            <a:r>
              <a:rPr lang="en-US" sz="2400" dirty="0" smtClean="0">
                <a:latin typeface="Book Antiqua" pitchFamily="18" charset="0"/>
                <a:ea typeface="Times New Roman"/>
              </a:rPr>
              <a:t>)</a:t>
            </a:r>
            <a:r>
              <a:rPr lang="sr-Cyrl-RS" sz="2400" dirty="0" smtClean="0">
                <a:latin typeface="Book Antiqua" pitchFamily="18" charset="0"/>
                <a:ea typeface="Times New Roman"/>
              </a:rPr>
              <a:t>,</a:t>
            </a:r>
            <a:endParaRPr lang="sr-Cyrl-RS" b="1" dirty="0" smtClean="0">
              <a:latin typeface="Book Antiqua" pitchFamily="18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Book Antiqua" pitchFamily="18" charset="0"/>
              </a:rPr>
              <a:t>биолошких лекова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62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loi, et al. (2014). https://doi.org/10.1038/nrgastro.2013.1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37" y="1227312"/>
            <a:ext cx="885686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357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80526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- лекови који садрже 5-аминосалицилну киселину (5-АСА)</a:t>
            </a:r>
            <a:r>
              <a:rPr lang="sr-Cyrl-RS" sz="80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представљају темељ терапије запаљенских цревних болести</a:t>
            </a:r>
          </a:p>
          <a:p>
            <a:pPr algn="just"/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механизам </a:t>
            </a:r>
            <a:r>
              <a:rPr lang="ru-RU" sz="8000" dirty="0">
                <a:solidFill>
                  <a:schemeClr val="tx1"/>
                </a:solidFill>
                <a:latin typeface="Book Antiqua" pitchFamily="18" charset="0"/>
              </a:rPr>
              <a:t>дејства </a:t>
            </a:r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– ометају биосинтезу </a:t>
            </a:r>
            <a:r>
              <a:rPr lang="ru-RU" sz="8000" dirty="0">
                <a:solidFill>
                  <a:schemeClr val="tx1"/>
                </a:solidFill>
                <a:latin typeface="Book Antiqua" pitchFamily="18" charset="0"/>
              </a:rPr>
              <a:t>медијатора </a:t>
            </a:r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запаљења- инхибирају </a:t>
            </a:r>
            <a:r>
              <a:rPr lang="ru-RU" sz="8000" dirty="0">
                <a:solidFill>
                  <a:schemeClr val="tx1"/>
                </a:solidFill>
                <a:latin typeface="Book Antiqua" pitchFamily="18" charset="0"/>
              </a:rPr>
              <a:t>стварање простагландина, леукотријена и инфламаторних цитокина. </a:t>
            </a:r>
            <a:endParaRPr lang="ru-RU" sz="8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У аминосалицилате спадају:</a:t>
            </a:r>
            <a:endParaRPr lang="en-US" sz="8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lvl="0" algn="just">
              <a:buClr>
                <a:srgbClr val="94C600"/>
              </a:buClr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месалазин (5-АСА), </a:t>
            </a:r>
          </a:p>
          <a:p>
            <a:pPr algn="just"/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сулфасалазин </a:t>
            </a:r>
            <a:endParaRPr lang="en-US" sz="8000" b="1" dirty="0" smtClean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  <a:p>
            <a:pPr marL="0" indent="0" algn="just">
              <a:buNone/>
            </a:pPr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и лекови друге генерације који у свом саставу садрже 5-АСА:</a:t>
            </a:r>
            <a:endParaRPr lang="en-US" sz="8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r>
              <a:rPr lang="ru-RU" sz="8000" b="1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о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лсалазин</a:t>
            </a:r>
          </a:p>
          <a:p>
            <a:pPr algn="just"/>
            <a:r>
              <a:rPr lang="ru-RU" sz="8000" b="1" dirty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б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алсалазид</a:t>
            </a:r>
          </a:p>
          <a:p>
            <a:pPr marL="0" indent="0" algn="just">
              <a:buNone/>
            </a:pPr>
            <a:endParaRPr lang="ru-RU" sz="8000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Сулфасалазин се састоји из антибактеријске (сулфапиридин) и антиинфламаторне (5-АСА) компоненте. Ове две компоненте повезане су посебном везом (азо веза) која омогућава пролаз лека кроз желудац и танко црево. </a:t>
            </a:r>
            <a:endParaRPr lang="en-US" sz="8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r>
              <a:rPr lang="ru-RU" sz="8000" dirty="0" smtClean="0">
                <a:solidFill>
                  <a:schemeClr val="tx1"/>
                </a:solidFill>
                <a:latin typeface="Book Antiqua" pitchFamily="18" charset="0"/>
              </a:rPr>
              <a:t>У дебелом цреву под утицајем бактеријске активности раскида се поменута веза и ослобађа се активна компонента лека. </a:t>
            </a:r>
            <a:endParaRPr lang="en-US" sz="80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8229600" cy="1252728"/>
          </a:xfrm>
        </p:spPr>
        <p:txBody>
          <a:bodyPr>
            <a:normAutofit/>
          </a:bodyPr>
          <a:lstStyle/>
          <a:p>
            <a:r>
              <a:rPr lang="sr-Cyrl-RS" sz="2800" b="1" dirty="0" err="1" smtClean="0">
                <a:solidFill>
                  <a:schemeClr val="tx1"/>
                </a:solidFill>
                <a:latin typeface="Book Antiqua" pitchFamily="18" charset="0"/>
              </a:rPr>
              <a:t>Аминосалицилати</a:t>
            </a:r>
            <a:endParaRPr lang="en-US" sz="28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619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6" cy="460851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Како сулфапиридин није активна компонента и може да изазове нежељене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ефекте,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синтетисана је друга генерација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5</a:t>
            </a:r>
            <a:r>
              <a:rPr lang="en-US" sz="2400" dirty="0" smtClean="0">
                <a:solidFill>
                  <a:prstClr val="black"/>
                </a:solidFill>
                <a:latin typeface="Book Antiqua" pitchFamily="18" charset="0"/>
              </a:rPr>
              <a:t>-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АСА лекова: </a:t>
            </a:r>
            <a:endParaRPr lang="en-US" sz="2400" dirty="0">
              <a:solidFill>
                <a:prstClr val="black"/>
              </a:solidFill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олсасалазин</a:t>
            </a:r>
            <a:r>
              <a:rPr lang="en-US" sz="2400" b="1" dirty="0" smtClean="0">
                <a:solidFill>
                  <a:srgbClr val="00B050"/>
                </a:solidFill>
                <a:latin typeface="Book Antiqua" pitchFamily="18" charset="0"/>
              </a:rPr>
              <a:t> -</a:t>
            </a:r>
            <a:r>
              <a:rPr lang="ru-RU" sz="24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садржи две молекуле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5</a:t>
            </a:r>
            <a:r>
              <a:rPr lang="en-US" sz="2400" dirty="0" smtClean="0">
                <a:solidFill>
                  <a:prstClr val="black"/>
                </a:solidFill>
                <a:latin typeface="Book Antiqua" pitchFamily="18" charset="0"/>
              </a:rPr>
              <a:t>-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АСА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повезане азо везом. </a:t>
            </a:r>
            <a:endParaRPr lang="en-US" sz="2400" dirty="0">
              <a:solidFill>
                <a:prstClr val="black"/>
              </a:solidFill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балсалазид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код кога је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5</a:t>
            </a:r>
            <a:r>
              <a:rPr lang="en-US" sz="2400" dirty="0" smtClean="0">
                <a:solidFill>
                  <a:prstClr val="black"/>
                </a:solidFill>
                <a:latin typeface="Book Antiqua" pitchFamily="18" charset="0"/>
              </a:rPr>
              <a:t>-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АСА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повезана са инертним једињењем. </a:t>
            </a:r>
            <a:endParaRPr lang="en-US" sz="2400" dirty="0">
              <a:solidFill>
                <a:prstClr val="black"/>
              </a:solidFill>
              <a:latin typeface="Book Antiqua" pitchFamily="18" charset="0"/>
            </a:endParaRPr>
          </a:p>
          <a:p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Постоје и нове формулације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5</a:t>
            </a:r>
            <a:r>
              <a:rPr lang="en-US" sz="2400" dirty="0" smtClean="0">
                <a:solidFill>
                  <a:prstClr val="black"/>
                </a:solidFill>
                <a:latin typeface="Book Antiqua" pitchFamily="18" charset="0"/>
              </a:rPr>
              <a:t>-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АСА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са споријим ослобађањем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(</a:t>
            </a:r>
            <a:r>
              <a:rPr lang="en-US" dirty="0" err="1" smtClean="0">
                <a:solidFill>
                  <a:prstClr val="black"/>
                </a:solidFill>
                <a:latin typeface="Book Antiqua" pitchFamily="18" charset="0"/>
              </a:rPr>
              <a:t>Pentasa</a:t>
            </a:r>
            <a:r>
              <a:rPr lang="en-US" dirty="0" smtClean="0">
                <a:solidFill>
                  <a:prstClr val="black"/>
                </a:solidFill>
                <a:latin typeface="Book Antiqua" pitchFamily="18" charset="0"/>
              </a:rPr>
              <a:t>®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) </a:t>
            </a:r>
            <a:r>
              <a:rPr lang="ru-RU" sz="2400" dirty="0">
                <a:solidFill>
                  <a:prstClr val="black"/>
                </a:solidFill>
                <a:latin typeface="Book Antiqua" pitchFamily="18" charset="0"/>
              </a:rPr>
              <a:t>и са постепеним ослобађањем 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Book Antiqua" pitchFamily="18" charset="0"/>
              </a:rPr>
              <a:t>Asacol</a:t>
            </a:r>
            <a:r>
              <a:rPr lang="en-US" dirty="0">
                <a:solidFill>
                  <a:prstClr val="black"/>
                </a:solidFill>
                <a:latin typeface="Book Antiqua" pitchFamily="18" charset="0"/>
              </a:rPr>
              <a:t>®</a:t>
            </a:r>
            <a:r>
              <a:rPr lang="ru-RU" sz="2400" dirty="0" smtClean="0">
                <a:solidFill>
                  <a:prstClr val="black"/>
                </a:solidFill>
                <a:latin typeface="Book Antiqua" pitchFamily="18" charset="0"/>
              </a:rPr>
              <a:t>).</a:t>
            </a:r>
            <a:endParaRPr lang="en-US" sz="2400" dirty="0">
              <a:solidFill>
                <a:prstClr val="black"/>
              </a:solidFill>
              <a:latin typeface="Book Antiqua" pitchFamily="18" charset="0"/>
            </a:endParaRPr>
          </a:p>
          <a:p>
            <a:endParaRPr lang="en-US" sz="24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b="1" dirty="0" err="1">
                <a:solidFill>
                  <a:prstClr val="black"/>
                </a:solidFill>
                <a:latin typeface="Book Antiqua" pitchFamily="18" charset="0"/>
              </a:rPr>
              <a:t>Аминосалицилати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55604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adržaj 1"/>
          <p:cNvSpPr>
            <a:spLocks noGrp="1"/>
          </p:cNvSpPr>
          <p:nvPr>
            <p:ph idx="1"/>
          </p:nvPr>
        </p:nvSpPr>
        <p:spPr>
          <a:xfrm>
            <a:off x="611560" y="1628800"/>
            <a:ext cx="8064896" cy="492941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Сви ови препарати се слабо апсорбују, тако да 5-АСА доспева у колон и делује на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инфламирани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зид код кога је нормална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мукозна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баријера уништена.</a:t>
            </a:r>
          </a:p>
          <a:p>
            <a:pPr marL="0" indent="0" algn="just">
              <a:buNone/>
            </a:pPr>
            <a:r>
              <a:rPr lang="sr-Cyrl-RS" b="1" dirty="0" smtClean="0">
                <a:solidFill>
                  <a:schemeClr val="tx1"/>
                </a:solidFill>
                <a:latin typeface="Book Antiqua" pitchFamily="18" charset="0"/>
              </a:rPr>
              <a:t>Нежељена дејства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:</a:t>
            </a:r>
          </a:p>
          <a:p>
            <a:pPr algn="just"/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Главобоља</a:t>
            </a:r>
          </a:p>
          <a:p>
            <a:pPr algn="just"/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Болови у трбуху</a:t>
            </a:r>
          </a:p>
          <a:p>
            <a:pPr algn="just"/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Ометање апсорпције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фолне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киселине (препоручује се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суплементација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Cyrl-RS" dirty="0" err="1" smtClean="0">
                <a:solidFill>
                  <a:schemeClr val="tx1"/>
                </a:solidFill>
                <a:latin typeface="Book Antiqua" pitchFamily="18" charset="0"/>
              </a:rPr>
              <a:t>фолном</a:t>
            </a:r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 киселином)</a:t>
            </a:r>
          </a:p>
          <a:p>
            <a:pPr algn="just"/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Дијареја </a:t>
            </a:r>
          </a:p>
          <a:p>
            <a:pPr algn="just"/>
            <a:r>
              <a:rPr lang="sr-Cyrl-RS" dirty="0" smtClean="0">
                <a:solidFill>
                  <a:schemeClr val="tx1"/>
                </a:solidFill>
                <a:latin typeface="Book Antiqua" pitchFamily="18" charset="0"/>
              </a:rPr>
              <a:t>Неплодност код мушкараца</a:t>
            </a:r>
          </a:p>
          <a:p>
            <a:pPr algn="just"/>
            <a:r>
              <a:rPr lang="sr-Cyrl-RS" sz="2200" dirty="0" err="1" smtClean="0">
                <a:solidFill>
                  <a:schemeClr val="tx1"/>
                </a:solidFill>
                <a:latin typeface="Book Antiqua" pitchFamily="18" charset="0"/>
              </a:rPr>
              <a:t>Сулфапиридин</a:t>
            </a:r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 из </a:t>
            </a:r>
            <a:r>
              <a:rPr lang="sr-Cyrl-RS" sz="2200" dirty="0" err="1" smtClean="0">
                <a:solidFill>
                  <a:schemeClr val="tx1"/>
                </a:solidFill>
                <a:latin typeface="Book Antiqua" pitchFamily="18" charset="0"/>
              </a:rPr>
              <a:t>сулфасалазина</a:t>
            </a:r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 се апсорбује у значајној мери, и може изазвати нежељена дејства карактеристична за ове </a:t>
            </a:r>
            <a:r>
              <a:rPr lang="sr-Cyrl-RS" sz="2200" dirty="0" err="1" smtClean="0">
                <a:solidFill>
                  <a:schemeClr val="tx1"/>
                </a:solidFill>
                <a:latin typeface="Book Antiqua" pitchFamily="18" charset="0"/>
              </a:rPr>
              <a:t>сулфонамиде</a:t>
            </a:r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: </a:t>
            </a:r>
            <a:r>
              <a:rPr lang="sr-Cyrl-RS" sz="2200" dirty="0" err="1" smtClean="0">
                <a:solidFill>
                  <a:schemeClr val="tx1"/>
                </a:solidFill>
                <a:latin typeface="Book Antiqua" pitchFamily="18" charset="0"/>
              </a:rPr>
              <a:t>хемолитичку</a:t>
            </a:r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 анемију и кожне промене </a:t>
            </a:r>
            <a:r>
              <a:rPr lang="en-US" sz="2200" dirty="0" smtClean="0">
                <a:solidFill>
                  <a:schemeClr val="tx1"/>
                </a:solidFill>
                <a:latin typeface="Book Antiqua" pitchFamily="18" charset="0"/>
              </a:rPr>
              <a:t>(Steven</a:t>
            </a:r>
            <a:r>
              <a:rPr lang="sr-Latn-RS" sz="2200" dirty="0" smtClean="0">
                <a:solidFill>
                  <a:schemeClr val="tx1"/>
                </a:solidFill>
                <a:latin typeface="Book Antiqua" pitchFamily="18" charset="0"/>
              </a:rPr>
              <a:t>s-</a:t>
            </a:r>
            <a:r>
              <a:rPr lang="en-US" sz="2200" dirty="0" smtClean="0">
                <a:solidFill>
                  <a:schemeClr val="tx1"/>
                </a:solidFill>
                <a:latin typeface="Book Antiqua" pitchFamily="18" charset="0"/>
              </a:rPr>
              <a:t>Johnson-o</a:t>
            </a:r>
            <a:r>
              <a:rPr lang="sr-Cyrl-RS" sz="2200" dirty="0" smtClean="0">
                <a:solidFill>
                  <a:schemeClr val="tx1"/>
                </a:solidFill>
                <a:latin typeface="Book Antiqua" pitchFamily="18" charset="0"/>
              </a:rPr>
              <a:t>в синдром)</a:t>
            </a:r>
            <a:endParaRPr lang="en-US" sz="22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b="1" dirty="0" err="1">
                <a:solidFill>
                  <a:prstClr val="black"/>
                </a:solidFill>
                <a:latin typeface="Book Antiqua" pitchFamily="18" charset="0"/>
              </a:rPr>
              <a:t>Аминосалицилати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76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asni oblik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Talasni oblik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alasni oblik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3586</TotalTime>
  <Words>2910</Words>
  <Application>Microsoft Office PowerPoint</Application>
  <PresentationFormat>Projekcija na ekranu (4:3)</PresentationFormat>
  <Paragraphs>267</Paragraphs>
  <Slides>36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36</vt:i4>
      </vt:variant>
    </vt:vector>
  </HeadingPairs>
  <TitlesOfParts>
    <vt:vector size="37" baseType="lpstr">
      <vt:lpstr>Talasni oblik</vt:lpstr>
      <vt:lpstr>Запаљенске болести црева са оралним манифестацијама  – фармакотерапијски приступ-</vt:lpstr>
      <vt:lpstr>PowerPoint prezentacija</vt:lpstr>
      <vt:lpstr>Фармакотерапијски приступ</vt:lpstr>
      <vt:lpstr>Терапијски циљеви у инфламаторним болестима црева </vt:lpstr>
      <vt:lpstr>PowerPoint prezentacija</vt:lpstr>
      <vt:lpstr>PowerPoint prezentacija</vt:lpstr>
      <vt:lpstr>Аминосалицилати</vt:lpstr>
      <vt:lpstr>Аминосалицилати</vt:lpstr>
      <vt:lpstr>Аминосалицилати</vt:lpstr>
      <vt:lpstr>Кортикостероиди</vt:lpstr>
      <vt:lpstr>PowerPoint prezentacija</vt:lpstr>
      <vt:lpstr>Кортикостероиди</vt:lpstr>
      <vt:lpstr>Имуномодулатори </vt:lpstr>
      <vt:lpstr>Имуномодулатори </vt:lpstr>
      <vt:lpstr>Имуномодулатори </vt:lpstr>
      <vt:lpstr>Имуномодулатори </vt:lpstr>
      <vt:lpstr>Биолошка терапија</vt:lpstr>
      <vt:lpstr>Биолошка терапија </vt:lpstr>
      <vt:lpstr>Биолошка терапија </vt:lpstr>
      <vt:lpstr>Биолошка терапија </vt:lpstr>
      <vt:lpstr>Биолошка терапија </vt:lpstr>
      <vt:lpstr>Нежељена дејства инфликсимаба</vt:lpstr>
      <vt:lpstr>PowerPoint prezentacija</vt:lpstr>
      <vt:lpstr>PowerPoint prezentacija</vt:lpstr>
      <vt:lpstr>PowerPoint prezentacija</vt:lpstr>
      <vt:lpstr>Закључак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Кортикостероиди за локалну примену 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Запаљенске болести црева са оралним манифестацијама – фармакотерапијски приступ</dc:title>
  <dc:creator>Наташа</dc:creator>
  <cp:lastModifiedBy>Наташа</cp:lastModifiedBy>
  <cp:revision>54</cp:revision>
  <dcterms:created xsi:type="dcterms:W3CDTF">2024-02-01T11:39:33Z</dcterms:created>
  <dcterms:modified xsi:type="dcterms:W3CDTF">2024-02-04T10:19:02Z</dcterms:modified>
</cp:coreProperties>
</file>